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2"/>
  </p:notesMasterIdLst>
  <p:handoutMasterIdLst>
    <p:handoutMasterId r:id="rId13"/>
  </p:handoutMasterIdLst>
  <p:sldIdLst>
    <p:sldId id="277" r:id="rId2"/>
    <p:sldId id="261" r:id="rId3"/>
    <p:sldId id="278" r:id="rId4"/>
    <p:sldId id="285" r:id="rId5"/>
    <p:sldId id="262" r:id="rId6"/>
    <p:sldId id="282" r:id="rId7"/>
    <p:sldId id="287" r:id="rId8"/>
    <p:sldId id="270" r:id="rId9"/>
    <p:sldId id="288" r:id="rId10"/>
    <p:sldId id="283" r:id="rId11"/>
  </p:sldIdLst>
  <p:sldSz cx="9144000" cy="6858000" type="screen4x3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C66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>
      <p:cViewPr varScale="1">
        <p:scale>
          <a:sx n="115" d="100"/>
          <a:sy n="115" d="100"/>
        </p:scale>
        <p:origin x="136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5EDD8B-1AD4-43B1-B245-F8AA08DA9E8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C855D3B9-BD24-4D26-8809-2199D51468FC}">
      <dgm:prSet phldrT="[텍스트]" custT="1"/>
      <dgm:spPr/>
      <dgm:t>
        <a:bodyPr/>
        <a:lstStyle/>
        <a:p>
          <a:pPr latinLnBrk="1"/>
          <a:r>
            <a:rPr lang="ko-KR" altLang="en-US" sz="1600" b="1" dirty="0">
              <a:solidFill>
                <a:schemeClr val="tx1"/>
              </a:solidFill>
            </a:rPr>
            <a:t>통계 이론 및 방법론</a:t>
          </a:r>
          <a:endParaRPr lang="ko-KR" altLang="en-US" sz="1600" b="1" dirty="0"/>
        </a:p>
      </dgm:t>
    </dgm:pt>
    <dgm:pt modelId="{FF61CEB0-DB1F-4247-8F51-6A6F2E0142F0}" type="parTrans" cxnId="{9C6C378C-6D69-4B5B-A8AB-1E57102BBFB6}">
      <dgm:prSet/>
      <dgm:spPr/>
      <dgm:t>
        <a:bodyPr/>
        <a:lstStyle/>
        <a:p>
          <a:pPr latinLnBrk="1"/>
          <a:endParaRPr lang="ko-KR" altLang="en-US"/>
        </a:p>
      </dgm:t>
    </dgm:pt>
    <dgm:pt modelId="{6BE24F8C-3A79-4B08-9248-D1A334CDB590}" type="sibTrans" cxnId="{9C6C378C-6D69-4B5B-A8AB-1E57102BBFB6}">
      <dgm:prSet/>
      <dgm:spPr/>
      <dgm:t>
        <a:bodyPr/>
        <a:lstStyle/>
        <a:p>
          <a:pPr latinLnBrk="1"/>
          <a:endParaRPr lang="ko-KR" altLang="en-US"/>
        </a:p>
      </dgm:t>
    </dgm:pt>
    <dgm:pt modelId="{A01BD261-987E-46BC-8A2C-8CA7C0486196}">
      <dgm:prSet phldrT="[텍스트]" custT="1"/>
      <dgm:spPr/>
      <dgm:t>
        <a:bodyPr/>
        <a:lstStyle/>
        <a:p>
          <a:pPr latinLnBrk="1"/>
          <a:r>
            <a:rPr lang="ko-KR" altLang="en-US" sz="1600" b="1" dirty="0">
              <a:solidFill>
                <a:schemeClr val="tx1"/>
              </a:solidFill>
            </a:rPr>
            <a:t>데이터 사이언스</a:t>
          </a:r>
          <a:endParaRPr lang="ko-KR" altLang="en-US" sz="1600" b="1" dirty="0"/>
        </a:p>
      </dgm:t>
    </dgm:pt>
    <dgm:pt modelId="{CE02E9DA-3C19-4DA2-9EA8-20AAB63BC6B0}" type="parTrans" cxnId="{6FF2CC34-8C3C-4A3D-95B9-7E43D0DA35F1}">
      <dgm:prSet/>
      <dgm:spPr/>
      <dgm:t>
        <a:bodyPr/>
        <a:lstStyle/>
        <a:p>
          <a:pPr latinLnBrk="1"/>
          <a:endParaRPr lang="ko-KR" altLang="en-US"/>
        </a:p>
      </dgm:t>
    </dgm:pt>
    <dgm:pt modelId="{E4EE938C-0231-4C50-88E6-123260D6F3F9}" type="sibTrans" cxnId="{6FF2CC34-8C3C-4A3D-95B9-7E43D0DA35F1}">
      <dgm:prSet/>
      <dgm:spPr/>
      <dgm:t>
        <a:bodyPr/>
        <a:lstStyle/>
        <a:p>
          <a:pPr latinLnBrk="1"/>
          <a:endParaRPr lang="ko-KR" altLang="en-US"/>
        </a:p>
      </dgm:t>
    </dgm:pt>
    <dgm:pt modelId="{E20DD602-E5AA-4DB7-8071-4C7237213D66}">
      <dgm:prSet phldrT="[텍스트]" custT="1"/>
      <dgm:spPr/>
      <dgm:t>
        <a:bodyPr/>
        <a:lstStyle/>
        <a:p>
          <a:pPr latinLnBrk="1"/>
          <a:r>
            <a:rPr lang="ko-KR" altLang="en-US" sz="1600" b="1" dirty="0">
              <a:solidFill>
                <a:schemeClr val="tx1"/>
              </a:solidFill>
            </a:rPr>
            <a:t>통계 응용</a:t>
          </a:r>
          <a:endParaRPr lang="ko-KR" altLang="en-US" sz="1600" b="1" dirty="0"/>
        </a:p>
      </dgm:t>
    </dgm:pt>
    <dgm:pt modelId="{73CFABB8-9F7D-4B60-9CC5-41C1A2108BE5}" type="parTrans" cxnId="{042A4755-E390-4907-89B7-F2A7F34031F4}">
      <dgm:prSet/>
      <dgm:spPr/>
      <dgm:t>
        <a:bodyPr/>
        <a:lstStyle/>
        <a:p>
          <a:pPr latinLnBrk="1"/>
          <a:endParaRPr lang="ko-KR" altLang="en-US"/>
        </a:p>
      </dgm:t>
    </dgm:pt>
    <dgm:pt modelId="{3E47CF65-68E5-4A43-B25B-2DE2325E0DD5}" type="sibTrans" cxnId="{042A4755-E390-4907-89B7-F2A7F34031F4}">
      <dgm:prSet/>
      <dgm:spPr/>
      <dgm:t>
        <a:bodyPr/>
        <a:lstStyle/>
        <a:p>
          <a:pPr latinLnBrk="1"/>
          <a:endParaRPr lang="ko-KR" altLang="en-US"/>
        </a:p>
      </dgm:t>
    </dgm:pt>
    <dgm:pt modelId="{E5E687E0-0872-4235-BBAE-7C575DBA8EC9}">
      <dgm:prSet/>
      <dgm:spPr/>
      <dgm:t>
        <a:bodyPr lIns="432000" rIns="432000"/>
        <a:lstStyle/>
        <a:p>
          <a:pPr latinLnBrk="1"/>
          <a:r>
            <a:rPr lang="ko-KR" altLang="en-US">
              <a:solidFill>
                <a:schemeClr val="tx1"/>
              </a:solidFill>
            </a:rPr>
            <a:t>거의 모든 학문 분야에서 통계학이 널리 사용되고 있으므로 응용 분야에 대한 전반적인 이해와 실무 능력을 배양하는 것도 매우 중요합니다</a:t>
          </a:r>
          <a:r>
            <a:rPr lang="en-US" altLang="ko-KR">
              <a:solidFill>
                <a:schemeClr val="tx1"/>
              </a:solidFill>
            </a:rPr>
            <a:t>. </a:t>
          </a:r>
          <a:r>
            <a:rPr lang="ko-KR" altLang="en-US">
              <a:solidFill>
                <a:schemeClr val="tx1"/>
              </a:solidFill>
            </a:rPr>
            <a:t>세부 응용 분야에 대한 과목으로는 여론조사와 분석</a:t>
          </a:r>
          <a:r>
            <a:rPr lang="en-US" altLang="ko-KR">
              <a:solidFill>
                <a:schemeClr val="tx1"/>
              </a:solidFill>
            </a:rPr>
            <a:t>, </a:t>
          </a:r>
          <a:r>
            <a:rPr lang="ko-KR" altLang="en-US">
              <a:solidFill>
                <a:schemeClr val="tx1"/>
              </a:solidFill>
            </a:rPr>
            <a:t>바이오통계입문</a:t>
          </a:r>
          <a:r>
            <a:rPr lang="en-US" altLang="ko-KR">
              <a:solidFill>
                <a:schemeClr val="tx1"/>
              </a:solidFill>
            </a:rPr>
            <a:t>, </a:t>
          </a:r>
          <a:r>
            <a:rPr lang="ko-KR" altLang="en-US">
              <a:solidFill>
                <a:schemeClr val="tx1"/>
              </a:solidFill>
            </a:rPr>
            <a:t>보험통계</a:t>
          </a:r>
          <a:r>
            <a:rPr lang="en-US" altLang="ko-KR">
              <a:solidFill>
                <a:schemeClr val="tx1"/>
              </a:solidFill>
            </a:rPr>
            <a:t>, </a:t>
          </a:r>
          <a:r>
            <a:rPr lang="ko-KR" altLang="en-US">
              <a:solidFill>
                <a:schemeClr val="tx1"/>
              </a:solidFill>
            </a:rPr>
            <a:t>금융통계학입문 등이 있습니다</a:t>
          </a:r>
          <a:r>
            <a:rPr lang="en-US" altLang="ko-KR">
              <a:solidFill>
                <a:schemeClr val="tx1"/>
              </a:solidFill>
            </a:rPr>
            <a:t>.</a:t>
          </a:r>
          <a:endParaRPr lang="ko-KR" altLang="en-US"/>
        </a:p>
      </dgm:t>
    </dgm:pt>
    <dgm:pt modelId="{35FF0EFE-DB5B-4E48-9F6D-BB441F1AA408}" type="parTrans" cxnId="{0FB44D7B-D305-4248-AB4C-AB5C65372E4F}">
      <dgm:prSet/>
      <dgm:spPr/>
      <dgm:t>
        <a:bodyPr/>
        <a:lstStyle/>
        <a:p>
          <a:pPr latinLnBrk="1"/>
          <a:endParaRPr lang="ko-KR" altLang="en-US"/>
        </a:p>
      </dgm:t>
    </dgm:pt>
    <dgm:pt modelId="{BED5F95E-DA05-4575-9AF6-B85283C69AF2}" type="sibTrans" cxnId="{0FB44D7B-D305-4248-AB4C-AB5C65372E4F}">
      <dgm:prSet/>
      <dgm:spPr/>
      <dgm:t>
        <a:bodyPr/>
        <a:lstStyle/>
        <a:p>
          <a:pPr latinLnBrk="1"/>
          <a:endParaRPr lang="ko-KR" altLang="en-US"/>
        </a:p>
      </dgm:t>
    </dgm:pt>
    <dgm:pt modelId="{41CBDF2F-67FF-4D10-AD57-A0E587DCDB83}">
      <dgm:prSet/>
      <dgm:spPr/>
      <dgm:t>
        <a:bodyPr lIns="432000" rIns="432000"/>
        <a:lstStyle/>
        <a:p>
          <a:pPr latinLnBrk="1"/>
          <a:r>
            <a:rPr lang="ko-KR" altLang="en-US">
              <a:solidFill>
                <a:schemeClr val="tx1"/>
              </a:solidFill>
            </a:rPr>
            <a:t>통계 방법론 등을 실증 자료에 적용하여 분석할 때 절대적으로 필요한 컴퓨터의 활용 능력을 배양하기 위하여 또 컴퓨터 과학 분야의 최신 기법들을 통해 효과적인 계산 방법을 제공하기 위해서 데이터 사이언스 입문</a:t>
          </a:r>
          <a:r>
            <a:rPr lang="en-US" altLang="ko-KR">
              <a:solidFill>
                <a:schemeClr val="tx1"/>
              </a:solidFill>
            </a:rPr>
            <a:t>, </a:t>
          </a:r>
          <a:r>
            <a:rPr lang="ko-KR" altLang="en-US">
              <a:solidFill>
                <a:schemeClr val="tx1"/>
              </a:solidFill>
            </a:rPr>
            <a:t>통계적 시뮬레이션</a:t>
          </a:r>
          <a:r>
            <a:rPr lang="en-US" altLang="ko-KR">
              <a:solidFill>
                <a:schemeClr val="tx1"/>
              </a:solidFill>
            </a:rPr>
            <a:t>, </a:t>
          </a:r>
          <a:r>
            <a:rPr lang="ko-KR" altLang="en-US">
              <a:solidFill>
                <a:schemeClr val="tx1"/>
              </a:solidFill>
            </a:rPr>
            <a:t>통계계산입문</a:t>
          </a:r>
          <a:r>
            <a:rPr lang="en-US" altLang="ko-KR">
              <a:solidFill>
                <a:schemeClr val="tx1"/>
              </a:solidFill>
            </a:rPr>
            <a:t>, </a:t>
          </a:r>
          <a:r>
            <a:rPr lang="ko-KR" altLang="en-US">
              <a:solidFill>
                <a:schemeClr val="tx1"/>
              </a:solidFill>
            </a:rPr>
            <a:t>통계적 데이터마이닝과 같은 과목을 제공하고 있습니다</a:t>
          </a:r>
          <a:r>
            <a:rPr lang="en-US" altLang="ko-KR">
              <a:solidFill>
                <a:schemeClr val="tx1"/>
              </a:solidFill>
            </a:rPr>
            <a:t>.</a:t>
          </a:r>
          <a:endParaRPr lang="ko-KR" altLang="en-US"/>
        </a:p>
      </dgm:t>
    </dgm:pt>
    <dgm:pt modelId="{E0AAD0CA-25B0-41B9-A5D8-B6C8226B3C11}" type="parTrans" cxnId="{9E4CAB5B-57B5-40F0-9B22-A637269231BF}">
      <dgm:prSet/>
      <dgm:spPr/>
      <dgm:t>
        <a:bodyPr/>
        <a:lstStyle/>
        <a:p>
          <a:pPr latinLnBrk="1"/>
          <a:endParaRPr lang="ko-KR" altLang="en-US"/>
        </a:p>
      </dgm:t>
    </dgm:pt>
    <dgm:pt modelId="{87D6B461-BBC1-46F5-AE32-4B5F5CAB92F9}" type="sibTrans" cxnId="{9E4CAB5B-57B5-40F0-9B22-A637269231BF}">
      <dgm:prSet/>
      <dgm:spPr/>
      <dgm:t>
        <a:bodyPr/>
        <a:lstStyle/>
        <a:p>
          <a:pPr latinLnBrk="1"/>
          <a:endParaRPr lang="ko-KR" altLang="en-US"/>
        </a:p>
      </dgm:t>
    </dgm:pt>
    <dgm:pt modelId="{DF228F56-D7A1-474F-94A4-4B083A585FD6}">
      <dgm:prSet/>
      <dgm:spPr/>
      <dgm:t>
        <a:bodyPr lIns="432000" rIns="432000"/>
        <a:lstStyle/>
        <a:p>
          <a:pPr latinLnBrk="1"/>
          <a:r>
            <a:rPr lang="ko-KR" altLang="en-US" dirty="0">
              <a:solidFill>
                <a:schemeClr val="tx1"/>
              </a:solidFill>
            </a:rPr>
            <a:t>통계 이론은 통계학의 기본개념에 대한 기초이론을 제공하는 것으로 통계방법론의 이론적 근거가 되는 것입니다</a:t>
          </a:r>
          <a:r>
            <a:rPr lang="en-US" altLang="ko-KR" dirty="0">
              <a:solidFill>
                <a:schemeClr val="tx1"/>
              </a:solidFill>
            </a:rPr>
            <a:t>. </a:t>
          </a:r>
          <a:r>
            <a:rPr lang="ko-KR" altLang="en-US" dirty="0">
              <a:solidFill>
                <a:schemeClr val="tx1"/>
              </a:solidFill>
            </a:rPr>
            <a:t>이를 위한 과목으로 통계수학</a:t>
          </a:r>
          <a:r>
            <a:rPr lang="en-US" altLang="ko-KR" dirty="0">
              <a:solidFill>
                <a:schemeClr val="tx1"/>
              </a:solidFill>
            </a:rPr>
            <a:t>, </a:t>
          </a:r>
          <a:r>
            <a:rPr lang="ko-KR" altLang="en-US" dirty="0">
              <a:solidFill>
                <a:schemeClr val="tx1"/>
              </a:solidFill>
            </a:rPr>
            <a:t>행렬대수학</a:t>
          </a:r>
          <a:r>
            <a:rPr lang="en-US" altLang="ko-KR" dirty="0">
              <a:solidFill>
                <a:schemeClr val="tx1"/>
              </a:solidFill>
            </a:rPr>
            <a:t>, </a:t>
          </a:r>
          <a:r>
            <a:rPr lang="ko-KR" altLang="en-US" dirty="0">
              <a:solidFill>
                <a:schemeClr val="tx1"/>
              </a:solidFill>
            </a:rPr>
            <a:t>통계학원론</a:t>
          </a:r>
          <a:r>
            <a:rPr lang="en-US" altLang="ko-KR" dirty="0">
              <a:solidFill>
                <a:schemeClr val="tx1"/>
              </a:solidFill>
            </a:rPr>
            <a:t>, </a:t>
          </a:r>
          <a:r>
            <a:rPr lang="ko-KR" altLang="en-US" dirty="0">
              <a:solidFill>
                <a:schemeClr val="tx1"/>
              </a:solidFill>
            </a:rPr>
            <a:t>수리통계학입문 등이 있습니다</a:t>
          </a:r>
          <a:r>
            <a:rPr lang="en-US" altLang="ko-KR" dirty="0">
              <a:solidFill>
                <a:schemeClr val="tx1"/>
              </a:solidFill>
            </a:rPr>
            <a:t>. </a:t>
          </a:r>
          <a:r>
            <a:rPr lang="ko-KR" altLang="en-US" dirty="0">
              <a:solidFill>
                <a:schemeClr val="tx1"/>
              </a:solidFill>
            </a:rPr>
            <a:t>통계 방법론은 통계적 사고에 기반을 두어 자료를 분석하는 다양한 방법에 대해서 배웁니다</a:t>
          </a:r>
          <a:r>
            <a:rPr lang="en-US" altLang="ko-KR" dirty="0">
              <a:solidFill>
                <a:schemeClr val="tx1"/>
              </a:solidFill>
            </a:rPr>
            <a:t>. </a:t>
          </a:r>
          <a:r>
            <a:rPr lang="ko-KR" altLang="en-US" dirty="0">
              <a:solidFill>
                <a:schemeClr val="tx1"/>
              </a:solidFill>
            </a:rPr>
            <a:t>구체적으로 회귀분석입문</a:t>
          </a:r>
          <a:r>
            <a:rPr lang="en-US" altLang="ko-KR" dirty="0">
              <a:solidFill>
                <a:schemeClr val="tx1"/>
              </a:solidFill>
            </a:rPr>
            <a:t>, </a:t>
          </a:r>
          <a:r>
            <a:rPr lang="ko-KR" altLang="en-US" dirty="0" err="1">
              <a:solidFill>
                <a:schemeClr val="tx1"/>
              </a:solidFill>
            </a:rPr>
            <a:t>범주형자료분석</a:t>
          </a:r>
          <a:r>
            <a:rPr lang="en-US" altLang="ko-KR" dirty="0">
              <a:solidFill>
                <a:schemeClr val="tx1"/>
              </a:solidFill>
            </a:rPr>
            <a:t>, </a:t>
          </a:r>
          <a:r>
            <a:rPr lang="ko-KR" altLang="en-US" dirty="0" err="1">
              <a:solidFill>
                <a:schemeClr val="tx1"/>
              </a:solidFill>
            </a:rPr>
            <a:t>베이즈</a:t>
          </a:r>
          <a:r>
            <a:rPr lang="ko-KR" altLang="en-US" dirty="0">
              <a:solidFill>
                <a:schemeClr val="tx1"/>
              </a:solidFill>
            </a:rPr>
            <a:t> 통계입문</a:t>
          </a:r>
          <a:r>
            <a:rPr lang="en-US" altLang="ko-KR" dirty="0">
              <a:solidFill>
                <a:schemeClr val="tx1"/>
              </a:solidFill>
            </a:rPr>
            <a:t>, </a:t>
          </a:r>
          <a:r>
            <a:rPr lang="ko-KR" altLang="en-US" dirty="0">
              <a:solidFill>
                <a:schemeClr val="tx1"/>
              </a:solidFill>
            </a:rPr>
            <a:t>시계열분석입문</a:t>
          </a:r>
          <a:r>
            <a:rPr lang="en-US" altLang="ko-KR" dirty="0">
              <a:solidFill>
                <a:schemeClr val="tx1"/>
              </a:solidFill>
            </a:rPr>
            <a:t>, </a:t>
          </a:r>
          <a:r>
            <a:rPr lang="ko-KR" altLang="en-US" dirty="0">
              <a:solidFill>
                <a:schemeClr val="tx1"/>
              </a:solidFill>
            </a:rPr>
            <a:t>생존분석입문</a:t>
          </a:r>
          <a:r>
            <a:rPr lang="en-US" altLang="ko-KR" dirty="0">
              <a:solidFill>
                <a:schemeClr val="tx1"/>
              </a:solidFill>
            </a:rPr>
            <a:t>, </a:t>
          </a:r>
          <a:r>
            <a:rPr lang="ko-KR" altLang="en-US" dirty="0" err="1">
              <a:solidFill>
                <a:schemeClr val="tx1"/>
              </a:solidFill>
            </a:rPr>
            <a:t>비모수통계입문</a:t>
          </a:r>
          <a:r>
            <a:rPr lang="ko-KR" altLang="en-US" dirty="0">
              <a:solidFill>
                <a:schemeClr val="tx1"/>
              </a:solidFill>
            </a:rPr>
            <a:t> 등이 있습니다</a:t>
          </a:r>
          <a:r>
            <a:rPr lang="en-US" altLang="ko-KR" dirty="0">
              <a:solidFill>
                <a:schemeClr val="tx1"/>
              </a:solidFill>
            </a:rPr>
            <a:t>.</a:t>
          </a:r>
          <a:endParaRPr lang="ko-KR" altLang="en-US" dirty="0"/>
        </a:p>
      </dgm:t>
    </dgm:pt>
    <dgm:pt modelId="{674B5071-2B4E-4B3A-AFF6-BA5FC96D645A}" type="parTrans" cxnId="{416762CB-A554-47E8-B0D1-AAC254ED97D8}">
      <dgm:prSet/>
      <dgm:spPr/>
      <dgm:t>
        <a:bodyPr/>
        <a:lstStyle/>
        <a:p>
          <a:pPr latinLnBrk="1"/>
          <a:endParaRPr lang="ko-KR" altLang="en-US"/>
        </a:p>
      </dgm:t>
    </dgm:pt>
    <dgm:pt modelId="{76407439-B66F-4CC1-A910-B329FDBCA790}" type="sibTrans" cxnId="{416762CB-A554-47E8-B0D1-AAC254ED97D8}">
      <dgm:prSet/>
      <dgm:spPr/>
      <dgm:t>
        <a:bodyPr/>
        <a:lstStyle/>
        <a:p>
          <a:pPr latinLnBrk="1"/>
          <a:endParaRPr lang="ko-KR" altLang="en-US"/>
        </a:p>
      </dgm:t>
    </dgm:pt>
    <dgm:pt modelId="{512836A4-D0FE-4229-82E4-E9AC6490C9F9}" type="pres">
      <dgm:prSet presAssocID="{B35EDD8B-1AD4-43B1-B245-F8AA08DA9E8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235A8E5-A7E1-40FE-8E8D-E53CE2961243}" type="pres">
      <dgm:prSet presAssocID="{C855D3B9-BD24-4D26-8809-2199D51468FC}" presName="parentLin" presStyleCnt="0"/>
      <dgm:spPr/>
    </dgm:pt>
    <dgm:pt modelId="{F60055C6-C6A8-4C69-B0B1-7351671B1769}" type="pres">
      <dgm:prSet presAssocID="{C855D3B9-BD24-4D26-8809-2199D51468FC}" presName="parentLeftMargin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38409677-038B-4851-B138-00869DB021CA}" type="pres">
      <dgm:prSet presAssocID="{C855D3B9-BD24-4D26-8809-2199D51468FC}" presName="parentText" presStyleLbl="node1" presStyleIdx="0" presStyleCnt="3" custScaleX="4544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257BDE6-A7CE-4489-BC98-C8EC6BE7B9F3}" type="pres">
      <dgm:prSet presAssocID="{C855D3B9-BD24-4D26-8809-2199D51468FC}" presName="negativeSpace" presStyleCnt="0"/>
      <dgm:spPr/>
    </dgm:pt>
    <dgm:pt modelId="{3BCD8F27-45AE-4ABF-8FEA-6BE30F89F8B8}" type="pres">
      <dgm:prSet presAssocID="{C855D3B9-BD24-4D26-8809-2199D51468FC}" presName="childText" presStyleLbl="conFgAcc1" presStyleIdx="0" presStyleCnt="3" custLinFactNeighborX="127" custLinFactNeighborY="-9419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C278808-F0B8-4C09-BBC1-FB641D3BE89C}" type="pres">
      <dgm:prSet presAssocID="{6BE24F8C-3A79-4B08-9248-D1A334CDB590}" presName="spaceBetweenRectangles" presStyleCnt="0"/>
      <dgm:spPr/>
    </dgm:pt>
    <dgm:pt modelId="{43CC0C3A-3328-41BF-961C-70D082C66849}" type="pres">
      <dgm:prSet presAssocID="{A01BD261-987E-46BC-8A2C-8CA7C0486196}" presName="parentLin" presStyleCnt="0"/>
      <dgm:spPr/>
    </dgm:pt>
    <dgm:pt modelId="{4F3CDCF2-0543-4F83-AC25-F790DC8CEF2B}" type="pres">
      <dgm:prSet presAssocID="{A01BD261-987E-46BC-8A2C-8CA7C0486196}" presName="parentLeftMargin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D24C1402-A919-4274-A7E6-BC3017F175D4}" type="pres">
      <dgm:prSet presAssocID="{A01BD261-987E-46BC-8A2C-8CA7C0486196}" presName="parentText" presStyleLbl="node1" presStyleIdx="1" presStyleCnt="3" custScaleX="46001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30ADD27-D3B7-4D3F-868F-9B49A20D383F}" type="pres">
      <dgm:prSet presAssocID="{A01BD261-987E-46BC-8A2C-8CA7C0486196}" presName="negativeSpace" presStyleCnt="0"/>
      <dgm:spPr/>
    </dgm:pt>
    <dgm:pt modelId="{75B55365-F8B8-4332-A64E-46B159860234}" type="pres">
      <dgm:prSet presAssocID="{A01BD261-987E-46BC-8A2C-8CA7C048619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C8022C3-4818-4A8C-960E-11A677E2F075}" type="pres">
      <dgm:prSet presAssocID="{E4EE938C-0231-4C50-88E6-123260D6F3F9}" presName="spaceBetweenRectangles" presStyleCnt="0"/>
      <dgm:spPr/>
    </dgm:pt>
    <dgm:pt modelId="{D597A2D5-4F47-4448-8369-4BB8D95D7BFD}" type="pres">
      <dgm:prSet presAssocID="{E20DD602-E5AA-4DB7-8071-4C7237213D66}" presName="parentLin" presStyleCnt="0"/>
      <dgm:spPr/>
    </dgm:pt>
    <dgm:pt modelId="{EEC4D0C9-3DF4-4535-A001-7E3C72C219BE}" type="pres">
      <dgm:prSet presAssocID="{E20DD602-E5AA-4DB7-8071-4C7237213D66}" presName="parentLeftMargin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982AF2E0-D51F-4B43-A773-71D14048035D}" type="pres">
      <dgm:prSet presAssocID="{E20DD602-E5AA-4DB7-8071-4C7237213D66}" presName="parentText" presStyleLbl="node1" presStyleIdx="2" presStyleCnt="3" custScaleX="46001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2EF8AEA-DB81-42DD-8703-856BE02FC8CC}" type="pres">
      <dgm:prSet presAssocID="{E20DD602-E5AA-4DB7-8071-4C7237213D66}" presName="negativeSpace" presStyleCnt="0"/>
      <dgm:spPr/>
    </dgm:pt>
    <dgm:pt modelId="{0CBFA58C-B75C-4D87-8786-80B56AFD2B40}" type="pres">
      <dgm:prSet presAssocID="{E20DD602-E5AA-4DB7-8071-4C7237213D6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77D419C-A1F9-4896-BE50-B59096F992E7}" type="presOf" srcId="{E20DD602-E5AA-4DB7-8071-4C7237213D66}" destId="{EEC4D0C9-3DF4-4535-A001-7E3C72C219BE}" srcOrd="0" destOrd="0" presId="urn:microsoft.com/office/officeart/2005/8/layout/list1"/>
    <dgm:cxn modelId="{17636D36-A92A-41A9-93F8-9D252E91D38A}" type="presOf" srcId="{C855D3B9-BD24-4D26-8809-2199D51468FC}" destId="{F60055C6-C6A8-4C69-B0B1-7351671B1769}" srcOrd="0" destOrd="0" presId="urn:microsoft.com/office/officeart/2005/8/layout/list1"/>
    <dgm:cxn modelId="{0FB44D7B-D305-4248-AB4C-AB5C65372E4F}" srcId="{E20DD602-E5AA-4DB7-8071-4C7237213D66}" destId="{E5E687E0-0872-4235-BBAE-7C575DBA8EC9}" srcOrd="0" destOrd="0" parTransId="{35FF0EFE-DB5B-4E48-9F6D-BB441F1AA408}" sibTransId="{BED5F95E-DA05-4575-9AF6-B85283C69AF2}"/>
    <dgm:cxn modelId="{2A4EE011-F9BF-48D0-9CF9-FBC87A006A81}" type="presOf" srcId="{A01BD261-987E-46BC-8A2C-8CA7C0486196}" destId="{4F3CDCF2-0543-4F83-AC25-F790DC8CEF2B}" srcOrd="0" destOrd="0" presId="urn:microsoft.com/office/officeart/2005/8/layout/list1"/>
    <dgm:cxn modelId="{A00BDD95-48D5-4FF1-8640-069FD0A3C0AC}" type="presOf" srcId="{DF228F56-D7A1-474F-94A4-4B083A585FD6}" destId="{3BCD8F27-45AE-4ABF-8FEA-6BE30F89F8B8}" srcOrd="0" destOrd="0" presId="urn:microsoft.com/office/officeart/2005/8/layout/list1"/>
    <dgm:cxn modelId="{66B1B843-4650-46A7-83B5-CAC349099BAF}" type="presOf" srcId="{E5E687E0-0872-4235-BBAE-7C575DBA8EC9}" destId="{0CBFA58C-B75C-4D87-8786-80B56AFD2B40}" srcOrd="0" destOrd="0" presId="urn:microsoft.com/office/officeart/2005/8/layout/list1"/>
    <dgm:cxn modelId="{6FF2CC34-8C3C-4A3D-95B9-7E43D0DA35F1}" srcId="{B35EDD8B-1AD4-43B1-B245-F8AA08DA9E8D}" destId="{A01BD261-987E-46BC-8A2C-8CA7C0486196}" srcOrd="1" destOrd="0" parTransId="{CE02E9DA-3C19-4DA2-9EA8-20AAB63BC6B0}" sibTransId="{E4EE938C-0231-4C50-88E6-123260D6F3F9}"/>
    <dgm:cxn modelId="{416762CB-A554-47E8-B0D1-AAC254ED97D8}" srcId="{C855D3B9-BD24-4D26-8809-2199D51468FC}" destId="{DF228F56-D7A1-474F-94A4-4B083A585FD6}" srcOrd="0" destOrd="0" parTransId="{674B5071-2B4E-4B3A-AFF6-BA5FC96D645A}" sibTransId="{76407439-B66F-4CC1-A910-B329FDBCA790}"/>
    <dgm:cxn modelId="{9C6C378C-6D69-4B5B-A8AB-1E57102BBFB6}" srcId="{B35EDD8B-1AD4-43B1-B245-F8AA08DA9E8D}" destId="{C855D3B9-BD24-4D26-8809-2199D51468FC}" srcOrd="0" destOrd="0" parTransId="{FF61CEB0-DB1F-4247-8F51-6A6F2E0142F0}" sibTransId="{6BE24F8C-3A79-4B08-9248-D1A334CDB590}"/>
    <dgm:cxn modelId="{4077D845-0DD1-455D-BBB3-08C49D214604}" type="presOf" srcId="{B35EDD8B-1AD4-43B1-B245-F8AA08DA9E8D}" destId="{512836A4-D0FE-4229-82E4-E9AC6490C9F9}" srcOrd="0" destOrd="0" presId="urn:microsoft.com/office/officeart/2005/8/layout/list1"/>
    <dgm:cxn modelId="{900C6BE8-812A-4E84-BF0F-0F204918C825}" type="presOf" srcId="{A01BD261-987E-46BC-8A2C-8CA7C0486196}" destId="{D24C1402-A919-4274-A7E6-BC3017F175D4}" srcOrd="1" destOrd="0" presId="urn:microsoft.com/office/officeart/2005/8/layout/list1"/>
    <dgm:cxn modelId="{7EAAC56D-B436-425E-9AF1-F2B96A22D65A}" type="presOf" srcId="{E20DD602-E5AA-4DB7-8071-4C7237213D66}" destId="{982AF2E0-D51F-4B43-A773-71D14048035D}" srcOrd="1" destOrd="0" presId="urn:microsoft.com/office/officeart/2005/8/layout/list1"/>
    <dgm:cxn modelId="{93112DF4-78B3-4D2B-AA92-B5377D15F44B}" type="presOf" srcId="{41CBDF2F-67FF-4D10-AD57-A0E587DCDB83}" destId="{75B55365-F8B8-4332-A64E-46B159860234}" srcOrd="0" destOrd="0" presId="urn:microsoft.com/office/officeart/2005/8/layout/list1"/>
    <dgm:cxn modelId="{9E4CAB5B-57B5-40F0-9B22-A637269231BF}" srcId="{A01BD261-987E-46BC-8A2C-8CA7C0486196}" destId="{41CBDF2F-67FF-4D10-AD57-A0E587DCDB83}" srcOrd="0" destOrd="0" parTransId="{E0AAD0CA-25B0-41B9-A5D8-B6C8226B3C11}" sibTransId="{87D6B461-BBC1-46F5-AE32-4B5F5CAB92F9}"/>
    <dgm:cxn modelId="{042A4755-E390-4907-89B7-F2A7F34031F4}" srcId="{B35EDD8B-1AD4-43B1-B245-F8AA08DA9E8D}" destId="{E20DD602-E5AA-4DB7-8071-4C7237213D66}" srcOrd="2" destOrd="0" parTransId="{73CFABB8-9F7D-4B60-9CC5-41C1A2108BE5}" sibTransId="{3E47CF65-68E5-4A43-B25B-2DE2325E0DD5}"/>
    <dgm:cxn modelId="{D3FFCFB1-2497-4CD7-94D4-E12885DE9D45}" type="presOf" srcId="{C855D3B9-BD24-4D26-8809-2199D51468FC}" destId="{38409677-038B-4851-B138-00869DB021CA}" srcOrd="1" destOrd="0" presId="urn:microsoft.com/office/officeart/2005/8/layout/list1"/>
    <dgm:cxn modelId="{FA58C7AB-F775-40AF-BE65-097F70F2D6FC}" type="presParOf" srcId="{512836A4-D0FE-4229-82E4-E9AC6490C9F9}" destId="{8235A8E5-A7E1-40FE-8E8D-E53CE2961243}" srcOrd="0" destOrd="0" presId="urn:microsoft.com/office/officeart/2005/8/layout/list1"/>
    <dgm:cxn modelId="{902E36BB-14C1-49A8-AD9B-ACA87A5F60B2}" type="presParOf" srcId="{8235A8E5-A7E1-40FE-8E8D-E53CE2961243}" destId="{F60055C6-C6A8-4C69-B0B1-7351671B1769}" srcOrd="0" destOrd="0" presId="urn:microsoft.com/office/officeart/2005/8/layout/list1"/>
    <dgm:cxn modelId="{408EA5F5-BFFD-4EB6-914B-DEE57111CAA5}" type="presParOf" srcId="{8235A8E5-A7E1-40FE-8E8D-E53CE2961243}" destId="{38409677-038B-4851-B138-00869DB021CA}" srcOrd="1" destOrd="0" presId="urn:microsoft.com/office/officeart/2005/8/layout/list1"/>
    <dgm:cxn modelId="{55D2342A-F2B6-4507-8BEB-5A89DC12E01F}" type="presParOf" srcId="{512836A4-D0FE-4229-82E4-E9AC6490C9F9}" destId="{8257BDE6-A7CE-4489-BC98-C8EC6BE7B9F3}" srcOrd="1" destOrd="0" presId="urn:microsoft.com/office/officeart/2005/8/layout/list1"/>
    <dgm:cxn modelId="{FE73F8F3-9906-4852-9C86-38AFAF0174D0}" type="presParOf" srcId="{512836A4-D0FE-4229-82E4-E9AC6490C9F9}" destId="{3BCD8F27-45AE-4ABF-8FEA-6BE30F89F8B8}" srcOrd="2" destOrd="0" presId="urn:microsoft.com/office/officeart/2005/8/layout/list1"/>
    <dgm:cxn modelId="{405ABB36-A9BE-423E-8FA1-7BDD1700857C}" type="presParOf" srcId="{512836A4-D0FE-4229-82E4-E9AC6490C9F9}" destId="{4C278808-F0B8-4C09-BBC1-FB641D3BE89C}" srcOrd="3" destOrd="0" presId="urn:microsoft.com/office/officeart/2005/8/layout/list1"/>
    <dgm:cxn modelId="{72362E3B-B4A3-4622-BE63-603DB8610EB8}" type="presParOf" srcId="{512836A4-D0FE-4229-82E4-E9AC6490C9F9}" destId="{43CC0C3A-3328-41BF-961C-70D082C66849}" srcOrd="4" destOrd="0" presId="urn:microsoft.com/office/officeart/2005/8/layout/list1"/>
    <dgm:cxn modelId="{0AB79B70-ACE5-496D-AE0F-44DE0E2AF81B}" type="presParOf" srcId="{43CC0C3A-3328-41BF-961C-70D082C66849}" destId="{4F3CDCF2-0543-4F83-AC25-F790DC8CEF2B}" srcOrd="0" destOrd="0" presId="urn:microsoft.com/office/officeart/2005/8/layout/list1"/>
    <dgm:cxn modelId="{136B57ED-A5E9-40CF-82B2-F8F8D01783F1}" type="presParOf" srcId="{43CC0C3A-3328-41BF-961C-70D082C66849}" destId="{D24C1402-A919-4274-A7E6-BC3017F175D4}" srcOrd="1" destOrd="0" presId="urn:microsoft.com/office/officeart/2005/8/layout/list1"/>
    <dgm:cxn modelId="{727FA21E-C1F0-4F52-8C46-C0A69534BCAE}" type="presParOf" srcId="{512836A4-D0FE-4229-82E4-E9AC6490C9F9}" destId="{C30ADD27-D3B7-4D3F-868F-9B49A20D383F}" srcOrd="5" destOrd="0" presId="urn:microsoft.com/office/officeart/2005/8/layout/list1"/>
    <dgm:cxn modelId="{851AAA8F-6289-4E4E-A91A-A410FEA145E7}" type="presParOf" srcId="{512836A4-D0FE-4229-82E4-E9AC6490C9F9}" destId="{75B55365-F8B8-4332-A64E-46B159860234}" srcOrd="6" destOrd="0" presId="urn:microsoft.com/office/officeart/2005/8/layout/list1"/>
    <dgm:cxn modelId="{BE36E6C4-2967-43AB-82AB-E51E3709C524}" type="presParOf" srcId="{512836A4-D0FE-4229-82E4-E9AC6490C9F9}" destId="{7C8022C3-4818-4A8C-960E-11A677E2F075}" srcOrd="7" destOrd="0" presId="urn:microsoft.com/office/officeart/2005/8/layout/list1"/>
    <dgm:cxn modelId="{159DB20D-36C0-4FA1-9AEF-9D8F4052DBD4}" type="presParOf" srcId="{512836A4-D0FE-4229-82E4-E9AC6490C9F9}" destId="{D597A2D5-4F47-4448-8369-4BB8D95D7BFD}" srcOrd="8" destOrd="0" presId="urn:microsoft.com/office/officeart/2005/8/layout/list1"/>
    <dgm:cxn modelId="{05C40479-7DE9-471A-AACF-FC5767D3E79A}" type="presParOf" srcId="{D597A2D5-4F47-4448-8369-4BB8D95D7BFD}" destId="{EEC4D0C9-3DF4-4535-A001-7E3C72C219BE}" srcOrd="0" destOrd="0" presId="urn:microsoft.com/office/officeart/2005/8/layout/list1"/>
    <dgm:cxn modelId="{D653616A-EE3E-4329-A6B0-F7BFC730F29E}" type="presParOf" srcId="{D597A2D5-4F47-4448-8369-4BB8D95D7BFD}" destId="{982AF2E0-D51F-4B43-A773-71D14048035D}" srcOrd="1" destOrd="0" presId="urn:microsoft.com/office/officeart/2005/8/layout/list1"/>
    <dgm:cxn modelId="{34FF4DE2-AA0A-41A0-82FE-63AEFAF8BC42}" type="presParOf" srcId="{512836A4-D0FE-4229-82E4-E9AC6490C9F9}" destId="{02EF8AEA-DB81-42DD-8703-856BE02FC8CC}" srcOrd="9" destOrd="0" presId="urn:microsoft.com/office/officeart/2005/8/layout/list1"/>
    <dgm:cxn modelId="{A9C6C531-DFE9-446F-B24A-2ED3F1DF7B7D}" type="presParOf" srcId="{512836A4-D0FE-4229-82E4-E9AC6490C9F9}" destId="{0CBFA58C-B75C-4D87-8786-80B56AFD2B4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A9211A-0E1C-4D71-86F7-BA44ACF6B7B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6C5BD3F2-CD8F-48B5-9E27-2007C497CC22}">
      <dgm:prSet phldrT="[텍스트]" custT="1"/>
      <dgm:spPr>
        <a:solidFill>
          <a:schemeClr val="accent1">
            <a:hueOff val="0"/>
            <a:satOff val="0"/>
            <a:lumOff val="0"/>
            <a:alpha val="70000"/>
          </a:schemeClr>
        </a:solidFill>
      </dgm:spPr>
      <dgm:t>
        <a:bodyPr lIns="108000" tIns="0" rIns="108000" bIns="0"/>
        <a:lstStyle/>
        <a:p>
          <a:pPr latinLnBrk="1"/>
          <a:r>
            <a:rPr lang="ko-KR" altLang="en-US" sz="1800" b="1" dirty="0">
              <a:latin typeface="+mn-ea"/>
            </a:rPr>
            <a:t>학부 </a:t>
          </a:r>
          <a:r>
            <a:rPr lang="en-US" altLang="ko-KR" sz="1800" b="1" dirty="0">
              <a:latin typeface="+mn-ea"/>
            </a:rPr>
            <a:t>: </a:t>
          </a:r>
          <a:r>
            <a:rPr lang="ko-KR" altLang="en-US" sz="1800" b="1" dirty="0">
              <a:latin typeface="+mn-ea"/>
            </a:rPr>
            <a:t>통계학과 장학금 </a:t>
          </a:r>
          <a:endParaRPr lang="en-US" altLang="ko-KR" sz="1800" b="1" dirty="0">
            <a:latin typeface="+mn-ea"/>
          </a:endParaRPr>
        </a:p>
      </dgm:t>
    </dgm:pt>
    <dgm:pt modelId="{51E63577-5B7A-4594-91A3-09BDB091B178}" type="parTrans" cxnId="{C7CBC2A4-2D9C-490A-A79E-BE7185AEF478}">
      <dgm:prSet/>
      <dgm:spPr/>
      <dgm:t>
        <a:bodyPr/>
        <a:lstStyle/>
        <a:p>
          <a:pPr latinLnBrk="1"/>
          <a:endParaRPr lang="ko-KR" altLang="en-US"/>
        </a:p>
      </dgm:t>
    </dgm:pt>
    <dgm:pt modelId="{74ABDEEF-526C-42BB-A235-32B64011F0BC}" type="sibTrans" cxnId="{C7CBC2A4-2D9C-490A-A79E-BE7185AEF478}">
      <dgm:prSet/>
      <dgm:spPr/>
      <dgm:t>
        <a:bodyPr/>
        <a:lstStyle/>
        <a:p>
          <a:pPr latinLnBrk="1"/>
          <a:endParaRPr lang="ko-KR" altLang="en-US"/>
        </a:p>
      </dgm:t>
    </dgm:pt>
    <dgm:pt modelId="{ED816C84-7C70-4FC3-8EFB-D941E7253D2A}">
      <dgm:prSet phldrT="[텍스트]" custT="1"/>
      <dgm:spPr>
        <a:solidFill>
          <a:schemeClr val="accent1">
            <a:tint val="40000"/>
            <a:hueOff val="0"/>
            <a:satOff val="0"/>
            <a:lumOff val="0"/>
            <a:alpha val="40000"/>
          </a:schemeClr>
        </a:solidFill>
      </dgm:spPr>
      <dgm:t>
        <a:bodyPr/>
        <a:lstStyle/>
        <a:p>
          <a:pPr latinLnBrk="1">
            <a:buFont typeface="Arial" panose="020B0604020202020204" pitchFamily="34" charset="0"/>
            <a:buChar char="•"/>
          </a:pPr>
          <a:r>
            <a:rPr lang="ko-KR" altLang="en-US" sz="1800" dirty="0">
              <a:latin typeface="+mn-ea"/>
            </a:rPr>
            <a:t>대상 </a:t>
          </a:r>
          <a:r>
            <a:rPr lang="en-US" altLang="ko-KR" sz="1800" dirty="0">
              <a:latin typeface="+mn-ea"/>
            </a:rPr>
            <a:t>: </a:t>
          </a:r>
          <a:r>
            <a:rPr lang="ko-KR" altLang="en-US" sz="1800" dirty="0">
              <a:latin typeface="+mn-ea"/>
            </a:rPr>
            <a:t>매년 </a:t>
          </a:r>
          <a:r>
            <a:rPr lang="en-US" altLang="ko-KR" sz="1800" dirty="0">
              <a:latin typeface="+mn-ea"/>
            </a:rPr>
            <a:t>1</a:t>
          </a:r>
          <a:r>
            <a:rPr lang="ko-KR" altLang="en-US" sz="1800" dirty="0">
              <a:latin typeface="+mn-ea"/>
            </a:rPr>
            <a:t>학기에 통계학과 </a:t>
          </a:r>
          <a:r>
            <a:rPr lang="en-US" altLang="ko-KR" sz="1800" dirty="0">
              <a:latin typeface="+mn-ea"/>
            </a:rPr>
            <a:t>2</a:t>
          </a:r>
          <a:r>
            <a:rPr lang="ko-KR" altLang="en-US" sz="1800" dirty="0">
              <a:latin typeface="+mn-ea"/>
            </a:rPr>
            <a:t>학년이 되는 </a:t>
          </a:r>
          <a:r>
            <a:rPr lang="ko-KR" altLang="en-US" sz="1800" dirty="0" err="1">
              <a:latin typeface="+mn-ea"/>
            </a:rPr>
            <a:t>진입생</a:t>
          </a:r>
          <a:endParaRPr lang="ko-KR" altLang="en-US" sz="1800" dirty="0"/>
        </a:p>
      </dgm:t>
    </dgm:pt>
    <dgm:pt modelId="{EC014FD9-6E5A-48A7-AA9A-87A1728AA7CA}" type="parTrans" cxnId="{795FBF4E-F211-413A-A5E1-EED0BE5BB9EA}">
      <dgm:prSet/>
      <dgm:spPr/>
      <dgm:t>
        <a:bodyPr/>
        <a:lstStyle/>
        <a:p>
          <a:pPr latinLnBrk="1"/>
          <a:endParaRPr lang="ko-KR" altLang="en-US"/>
        </a:p>
      </dgm:t>
    </dgm:pt>
    <dgm:pt modelId="{34203FCD-0A55-4FD5-B230-271454EE5B79}" type="sibTrans" cxnId="{795FBF4E-F211-413A-A5E1-EED0BE5BB9EA}">
      <dgm:prSet/>
      <dgm:spPr/>
      <dgm:t>
        <a:bodyPr/>
        <a:lstStyle/>
        <a:p>
          <a:pPr latinLnBrk="1"/>
          <a:endParaRPr lang="ko-KR" altLang="en-US"/>
        </a:p>
      </dgm:t>
    </dgm:pt>
    <dgm:pt modelId="{5A4A7E4F-7D8D-44E9-982D-390CD5451368}">
      <dgm:prSet phldrT="[텍스트]" custT="1"/>
      <dgm:spPr>
        <a:solidFill>
          <a:schemeClr val="accent1">
            <a:hueOff val="0"/>
            <a:satOff val="0"/>
            <a:lumOff val="0"/>
            <a:alpha val="70000"/>
          </a:schemeClr>
        </a:solidFill>
      </dgm:spPr>
      <dgm:t>
        <a:bodyPr lIns="108000" tIns="0" rIns="108000" bIns="0"/>
        <a:lstStyle/>
        <a:p>
          <a:pPr latinLnBrk="1"/>
          <a:r>
            <a:rPr lang="ko-KR" altLang="en-US" sz="1800" b="1" dirty="0">
              <a:latin typeface="+mn-ea"/>
            </a:rPr>
            <a:t>대학원 </a:t>
          </a:r>
          <a:r>
            <a:rPr lang="en-US" altLang="ko-KR" sz="1800" b="1" dirty="0">
              <a:latin typeface="+mn-ea"/>
            </a:rPr>
            <a:t>: </a:t>
          </a:r>
          <a:r>
            <a:rPr lang="ko-KR" altLang="en-US" sz="1800" b="1" dirty="0">
              <a:latin typeface="+mn-ea"/>
            </a:rPr>
            <a:t>원명 남궁 평 교수 장학금 </a:t>
          </a:r>
          <a:endParaRPr lang="en-US" altLang="ko-KR" sz="1800" b="1" dirty="0">
            <a:latin typeface="+mn-ea"/>
          </a:endParaRPr>
        </a:p>
      </dgm:t>
    </dgm:pt>
    <dgm:pt modelId="{45EEA5E9-E14E-4353-82A1-85C4B3C1C3F2}" type="parTrans" cxnId="{92C14919-AE4E-4CB8-B70B-07FF23278020}">
      <dgm:prSet/>
      <dgm:spPr/>
      <dgm:t>
        <a:bodyPr/>
        <a:lstStyle/>
        <a:p>
          <a:pPr latinLnBrk="1"/>
          <a:endParaRPr lang="ko-KR" altLang="en-US"/>
        </a:p>
      </dgm:t>
    </dgm:pt>
    <dgm:pt modelId="{786EA405-EB97-4735-9138-423F1AE5B0CD}" type="sibTrans" cxnId="{92C14919-AE4E-4CB8-B70B-07FF23278020}">
      <dgm:prSet/>
      <dgm:spPr/>
      <dgm:t>
        <a:bodyPr/>
        <a:lstStyle/>
        <a:p>
          <a:pPr latinLnBrk="1"/>
          <a:endParaRPr lang="ko-KR" altLang="en-US"/>
        </a:p>
      </dgm:t>
    </dgm:pt>
    <dgm:pt modelId="{D375E531-99FA-4DB9-9968-FF7E1CE39A38}">
      <dgm:prSet phldrT="[텍스트]" custT="1"/>
      <dgm:spPr>
        <a:solidFill>
          <a:schemeClr val="accent1">
            <a:tint val="40000"/>
            <a:hueOff val="0"/>
            <a:satOff val="0"/>
            <a:lumOff val="0"/>
            <a:alpha val="40000"/>
          </a:schemeClr>
        </a:solidFill>
      </dgm:spPr>
      <dgm:t>
        <a:bodyPr/>
        <a:lstStyle/>
        <a:p>
          <a:pPr latinLnBrk="1">
            <a:buFont typeface="Arial" panose="020B0604020202020204" pitchFamily="34" charset="0"/>
            <a:buChar char="•"/>
          </a:pPr>
          <a:r>
            <a:rPr lang="en-US" altLang="ko-KR" sz="1600" dirty="0">
              <a:latin typeface="+mn-ea"/>
            </a:rPr>
            <a:t> </a:t>
          </a:r>
          <a:r>
            <a:rPr lang="ko-KR" altLang="en-US" sz="1800" dirty="0">
              <a:latin typeface="+mn-ea"/>
            </a:rPr>
            <a:t>대상 </a:t>
          </a:r>
          <a:r>
            <a:rPr lang="en-US" altLang="ko-KR" sz="1800" dirty="0">
              <a:latin typeface="+mn-ea"/>
            </a:rPr>
            <a:t>: </a:t>
          </a:r>
          <a:r>
            <a:rPr lang="ko-KR" altLang="en-US" sz="1800" dirty="0">
              <a:latin typeface="+mn-ea"/>
            </a:rPr>
            <a:t>매년 대학원 통계학과 </a:t>
          </a:r>
          <a:r>
            <a:rPr lang="en-US" altLang="ko-KR" sz="1800" dirty="0">
              <a:latin typeface="+mn-ea"/>
            </a:rPr>
            <a:t>2</a:t>
          </a:r>
          <a:r>
            <a:rPr lang="ko-KR" altLang="en-US" sz="1800" dirty="0">
              <a:latin typeface="+mn-ea"/>
            </a:rPr>
            <a:t>학기에 진입하는 학생</a:t>
          </a:r>
          <a:endParaRPr lang="ko-KR" altLang="en-US" sz="1800" dirty="0"/>
        </a:p>
      </dgm:t>
    </dgm:pt>
    <dgm:pt modelId="{D4C99A23-8E4F-4DB0-A58C-9332FD2A4BC0}" type="parTrans" cxnId="{1E61D72A-53D9-4C8F-BA18-DA5B933C61C1}">
      <dgm:prSet/>
      <dgm:spPr/>
      <dgm:t>
        <a:bodyPr/>
        <a:lstStyle/>
        <a:p>
          <a:pPr latinLnBrk="1"/>
          <a:endParaRPr lang="ko-KR" altLang="en-US"/>
        </a:p>
      </dgm:t>
    </dgm:pt>
    <dgm:pt modelId="{C6F59FB7-CF72-4512-9311-1761DEFB42B6}" type="sibTrans" cxnId="{1E61D72A-53D9-4C8F-BA18-DA5B933C61C1}">
      <dgm:prSet/>
      <dgm:spPr/>
      <dgm:t>
        <a:bodyPr/>
        <a:lstStyle/>
        <a:p>
          <a:pPr latinLnBrk="1"/>
          <a:endParaRPr lang="ko-KR" altLang="en-US"/>
        </a:p>
      </dgm:t>
    </dgm:pt>
    <dgm:pt modelId="{2830B8AB-043D-429E-A238-7B249812EB51}">
      <dgm:prSet custT="1"/>
      <dgm:spPr>
        <a:solidFill>
          <a:schemeClr val="accent1">
            <a:tint val="40000"/>
            <a:hueOff val="0"/>
            <a:satOff val="0"/>
            <a:lumOff val="0"/>
            <a:alpha val="40000"/>
          </a:schemeClr>
        </a:solidFill>
      </dgm:spPr>
      <dgm:t>
        <a:bodyPr/>
        <a:lstStyle/>
        <a:p>
          <a:pPr latinLnBrk="1"/>
          <a:r>
            <a:rPr lang="ko-KR" altLang="en-US" sz="1800" dirty="0">
              <a:latin typeface="+mn-ea"/>
            </a:rPr>
            <a:t>조건 </a:t>
          </a:r>
          <a:r>
            <a:rPr lang="en-US" altLang="ko-KR" sz="1800" dirty="0">
              <a:latin typeface="+mn-ea"/>
            </a:rPr>
            <a:t>: </a:t>
          </a:r>
          <a:r>
            <a:rPr lang="ko-KR" altLang="en-US" sz="1800" dirty="0">
              <a:latin typeface="+mn-ea"/>
            </a:rPr>
            <a:t>직전학기 </a:t>
          </a:r>
          <a:r>
            <a:rPr lang="en-US" altLang="ko-KR" sz="1800" dirty="0">
              <a:latin typeface="+mn-ea"/>
            </a:rPr>
            <a:t>12</a:t>
          </a:r>
          <a:r>
            <a:rPr lang="ko-KR" altLang="en-US" sz="1800" dirty="0">
              <a:latin typeface="+mn-ea"/>
            </a:rPr>
            <a:t>학점 이상 이수하고</a:t>
          </a:r>
          <a:r>
            <a:rPr lang="en-US" altLang="ko-KR" sz="1800" dirty="0">
              <a:latin typeface="+mn-ea"/>
            </a:rPr>
            <a:t>, </a:t>
          </a:r>
          <a:r>
            <a:rPr lang="ko-KR" altLang="en-US" sz="1800" dirty="0">
              <a:latin typeface="+mn-ea"/>
            </a:rPr>
            <a:t>평점평균이 </a:t>
          </a:r>
          <a:r>
            <a:rPr lang="en-US" altLang="ko-KR" sz="1800" dirty="0">
              <a:latin typeface="+mn-ea"/>
            </a:rPr>
            <a:t>3.0 </a:t>
          </a:r>
          <a:r>
            <a:rPr lang="ko-KR" altLang="en-US" sz="1800" dirty="0">
              <a:latin typeface="+mn-ea"/>
            </a:rPr>
            <a:t>이상인 자</a:t>
          </a:r>
          <a:endParaRPr lang="en-US" altLang="ko-KR" sz="1800" dirty="0">
            <a:latin typeface="+mn-ea"/>
          </a:endParaRPr>
        </a:p>
      </dgm:t>
    </dgm:pt>
    <dgm:pt modelId="{353858B9-CF12-4D9D-AB29-5A1D8E927496}" type="parTrans" cxnId="{D4FC6937-FEB9-4CCC-8470-4FB19B299E48}">
      <dgm:prSet/>
      <dgm:spPr/>
      <dgm:t>
        <a:bodyPr/>
        <a:lstStyle/>
        <a:p>
          <a:pPr latinLnBrk="1"/>
          <a:endParaRPr lang="ko-KR" altLang="en-US"/>
        </a:p>
      </dgm:t>
    </dgm:pt>
    <dgm:pt modelId="{D48FDC70-2ECD-4DF8-B2CF-5484CEA4B9D9}" type="sibTrans" cxnId="{D4FC6937-FEB9-4CCC-8470-4FB19B299E48}">
      <dgm:prSet/>
      <dgm:spPr/>
      <dgm:t>
        <a:bodyPr/>
        <a:lstStyle/>
        <a:p>
          <a:pPr latinLnBrk="1"/>
          <a:endParaRPr lang="ko-KR" altLang="en-US"/>
        </a:p>
      </dgm:t>
    </dgm:pt>
    <dgm:pt modelId="{F2719E33-51E6-45AC-BE5E-23FECAF08B01}">
      <dgm:prSet custT="1"/>
      <dgm:spPr>
        <a:solidFill>
          <a:schemeClr val="accent1">
            <a:tint val="40000"/>
            <a:hueOff val="0"/>
            <a:satOff val="0"/>
            <a:lumOff val="0"/>
            <a:alpha val="40000"/>
          </a:schemeClr>
        </a:solidFill>
      </dgm:spPr>
      <dgm:t>
        <a:bodyPr/>
        <a:lstStyle/>
        <a:p>
          <a:pPr latinLnBrk="1"/>
          <a:r>
            <a:rPr lang="ko-KR" altLang="en-US" sz="1800" dirty="0">
              <a:latin typeface="+mn-ea"/>
            </a:rPr>
            <a:t>신청일 </a:t>
          </a:r>
          <a:r>
            <a:rPr lang="en-US" altLang="ko-KR" sz="1800" dirty="0">
              <a:latin typeface="+mn-ea"/>
            </a:rPr>
            <a:t>: </a:t>
          </a:r>
          <a:r>
            <a:rPr lang="ko-KR" altLang="en-US" sz="1800" dirty="0">
              <a:latin typeface="+mn-ea"/>
            </a:rPr>
            <a:t>추후 공지</a:t>
          </a:r>
          <a:endParaRPr lang="en-US" altLang="ko-KR" sz="1800" dirty="0">
            <a:latin typeface="+mn-ea"/>
          </a:endParaRPr>
        </a:p>
      </dgm:t>
    </dgm:pt>
    <dgm:pt modelId="{8F95B466-8018-4B4D-8EB9-B0DEC5DC1A5C}" type="parTrans" cxnId="{2BCD16A6-E9FA-4EB2-A26F-336C96742196}">
      <dgm:prSet/>
      <dgm:spPr/>
      <dgm:t>
        <a:bodyPr/>
        <a:lstStyle/>
        <a:p>
          <a:pPr latinLnBrk="1"/>
          <a:endParaRPr lang="ko-KR" altLang="en-US"/>
        </a:p>
      </dgm:t>
    </dgm:pt>
    <dgm:pt modelId="{282A3D02-E4C5-4F51-8B4C-146694D6082B}" type="sibTrans" cxnId="{2BCD16A6-E9FA-4EB2-A26F-336C96742196}">
      <dgm:prSet/>
      <dgm:spPr/>
      <dgm:t>
        <a:bodyPr/>
        <a:lstStyle/>
        <a:p>
          <a:pPr latinLnBrk="1"/>
          <a:endParaRPr lang="ko-KR" altLang="en-US"/>
        </a:p>
      </dgm:t>
    </dgm:pt>
    <dgm:pt modelId="{D66151C6-DFE1-49D9-A14B-3FB36463559E}">
      <dgm:prSet custT="1"/>
      <dgm:spPr>
        <a:solidFill>
          <a:schemeClr val="accent1">
            <a:tint val="40000"/>
            <a:hueOff val="0"/>
            <a:satOff val="0"/>
            <a:lumOff val="0"/>
            <a:alpha val="40000"/>
          </a:schemeClr>
        </a:solidFill>
      </dgm:spPr>
      <dgm:t>
        <a:bodyPr/>
        <a:lstStyle/>
        <a:p>
          <a:pPr latinLnBrk="1"/>
          <a:r>
            <a:rPr lang="ko-KR" altLang="en-US" sz="1800" dirty="0">
              <a:latin typeface="+mn-ea"/>
            </a:rPr>
            <a:t>선발 </a:t>
          </a:r>
          <a:r>
            <a:rPr lang="en-US" altLang="ko-KR" sz="1800" dirty="0">
              <a:latin typeface="+mn-ea"/>
            </a:rPr>
            <a:t>: </a:t>
          </a:r>
          <a:r>
            <a:rPr lang="ko-KR" altLang="en-US" sz="1800" dirty="0" err="1">
              <a:latin typeface="+mn-ea"/>
            </a:rPr>
            <a:t>통계학전공장학금관리위원</a:t>
          </a:r>
          <a:r>
            <a:rPr lang="en-US" altLang="ko-KR" sz="1800" dirty="0">
              <a:latin typeface="+mn-ea"/>
            </a:rPr>
            <a:t>	</a:t>
          </a:r>
          <a:r>
            <a:rPr lang="ko-KR" altLang="en-US" sz="1800" dirty="0">
              <a:latin typeface="+mn-ea"/>
            </a:rPr>
            <a:t>회의 심의 및 의결을 통해 선발</a:t>
          </a:r>
          <a:endParaRPr lang="en-US" altLang="ko-KR" sz="1800" dirty="0">
            <a:latin typeface="+mn-ea"/>
          </a:endParaRPr>
        </a:p>
      </dgm:t>
    </dgm:pt>
    <dgm:pt modelId="{16591C72-614F-48B8-912D-CB48CD2546AB}" type="parTrans" cxnId="{1593B06E-740F-4CDD-B44F-0C839DF04E8B}">
      <dgm:prSet/>
      <dgm:spPr/>
      <dgm:t>
        <a:bodyPr/>
        <a:lstStyle/>
        <a:p>
          <a:pPr latinLnBrk="1"/>
          <a:endParaRPr lang="ko-KR" altLang="en-US"/>
        </a:p>
      </dgm:t>
    </dgm:pt>
    <dgm:pt modelId="{30B9C346-8027-4708-B732-803622FB6978}" type="sibTrans" cxnId="{1593B06E-740F-4CDD-B44F-0C839DF04E8B}">
      <dgm:prSet/>
      <dgm:spPr/>
      <dgm:t>
        <a:bodyPr/>
        <a:lstStyle/>
        <a:p>
          <a:pPr latinLnBrk="1"/>
          <a:endParaRPr lang="ko-KR" altLang="en-US"/>
        </a:p>
      </dgm:t>
    </dgm:pt>
    <dgm:pt modelId="{7B209CCB-ED80-4F21-873A-77E474D9AE03}">
      <dgm:prSet custT="1"/>
      <dgm:spPr>
        <a:solidFill>
          <a:schemeClr val="accent1">
            <a:tint val="40000"/>
            <a:hueOff val="0"/>
            <a:satOff val="0"/>
            <a:lumOff val="0"/>
            <a:alpha val="40000"/>
          </a:schemeClr>
        </a:solidFill>
      </dgm:spPr>
      <dgm:t>
        <a:bodyPr/>
        <a:lstStyle/>
        <a:p>
          <a:pPr latinLnBrk="1"/>
          <a:r>
            <a:rPr lang="ko-KR" altLang="en-US" sz="1800" dirty="0">
              <a:latin typeface="+mn-ea"/>
            </a:rPr>
            <a:t>지급액 </a:t>
          </a:r>
          <a:r>
            <a:rPr lang="en-US" altLang="ko-KR" sz="1800" dirty="0">
              <a:latin typeface="+mn-ea"/>
            </a:rPr>
            <a:t>: 1</a:t>
          </a:r>
          <a:r>
            <a:rPr lang="ko-KR" altLang="en-US" sz="1800" dirty="0">
              <a:latin typeface="+mn-ea"/>
            </a:rPr>
            <a:t>학기 등록금 일체</a:t>
          </a:r>
          <a:endParaRPr lang="en-US" altLang="ko-KR" sz="1800" dirty="0">
            <a:latin typeface="+mn-ea"/>
          </a:endParaRPr>
        </a:p>
      </dgm:t>
    </dgm:pt>
    <dgm:pt modelId="{01F06F7E-A02F-43B2-9530-617DE502C697}" type="parTrans" cxnId="{3C1AF53A-0A87-4A16-B9CE-BBD2547A5425}">
      <dgm:prSet/>
      <dgm:spPr/>
      <dgm:t>
        <a:bodyPr/>
        <a:lstStyle/>
        <a:p>
          <a:pPr latinLnBrk="1"/>
          <a:endParaRPr lang="ko-KR" altLang="en-US"/>
        </a:p>
      </dgm:t>
    </dgm:pt>
    <dgm:pt modelId="{F270958F-E9AF-4B51-A5B8-709E0D7C2C58}" type="sibTrans" cxnId="{3C1AF53A-0A87-4A16-B9CE-BBD2547A5425}">
      <dgm:prSet/>
      <dgm:spPr/>
      <dgm:t>
        <a:bodyPr/>
        <a:lstStyle/>
        <a:p>
          <a:pPr latinLnBrk="1"/>
          <a:endParaRPr lang="ko-KR" altLang="en-US"/>
        </a:p>
      </dgm:t>
    </dgm:pt>
    <dgm:pt modelId="{AE666FD2-13E8-4FF9-9FFA-1EAEE1F38BED}">
      <dgm:prSet custT="1"/>
      <dgm:spPr>
        <a:solidFill>
          <a:schemeClr val="accent1">
            <a:tint val="40000"/>
            <a:hueOff val="0"/>
            <a:satOff val="0"/>
            <a:lumOff val="0"/>
            <a:alpha val="40000"/>
          </a:schemeClr>
        </a:solidFill>
      </dgm:spPr>
      <dgm:t>
        <a:bodyPr/>
        <a:lstStyle/>
        <a:p>
          <a:pPr latinLnBrk="1"/>
          <a:r>
            <a:rPr lang="ko-KR" altLang="en-US" sz="1800" dirty="0">
              <a:latin typeface="+mn-ea"/>
            </a:rPr>
            <a:t>조건 </a:t>
          </a:r>
          <a:r>
            <a:rPr lang="en-US" altLang="ko-KR" sz="1800" dirty="0">
              <a:latin typeface="+mn-ea"/>
            </a:rPr>
            <a:t>: </a:t>
          </a:r>
          <a:r>
            <a:rPr lang="ko-KR" altLang="en-US" sz="1800" dirty="0">
              <a:latin typeface="+mn-ea"/>
            </a:rPr>
            <a:t>직전학기에 </a:t>
          </a:r>
          <a:r>
            <a:rPr lang="en-US" altLang="ko-KR" sz="1800" dirty="0">
              <a:latin typeface="+mn-ea"/>
            </a:rPr>
            <a:t>9</a:t>
          </a:r>
          <a:r>
            <a:rPr lang="ko-KR" altLang="en-US" sz="1800" dirty="0">
              <a:latin typeface="+mn-ea"/>
            </a:rPr>
            <a:t>학점 이상 이수</a:t>
          </a:r>
          <a:r>
            <a:rPr lang="en-US" altLang="ko-KR" sz="1800" dirty="0">
              <a:latin typeface="+mn-ea"/>
            </a:rPr>
            <a:t>, </a:t>
          </a:r>
          <a:r>
            <a:rPr lang="ko-KR" altLang="en-US" sz="1800" dirty="0">
              <a:latin typeface="+mn-ea"/>
            </a:rPr>
            <a:t>평점평균이 </a:t>
          </a:r>
          <a:r>
            <a:rPr lang="en-US" altLang="ko-KR" sz="1800" dirty="0">
              <a:latin typeface="+mn-ea"/>
            </a:rPr>
            <a:t>3.0 </a:t>
          </a:r>
          <a:r>
            <a:rPr lang="ko-KR" altLang="en-US" sz="1800" dirty="0">
              <a:latin typeface="+mn-ea"/>
            </a:rPr>
            <a:t>이상인 자</a:t>
          </a:r>
          <a:endParaRPr lang="en-US" altLang="ko-KR" sz="1800" dirty="0">
            <a:latin typeface="+mn-ea"/>
          </a:endParaRPr>
        </a:p>
      </dgm:t>
    </dgm:pt>
    <dgm:pt modelId="{2A15A8BF-2042-4C3A-BE96-72CF14142756}" type="parTrans" cxnId="{CCBE1099-B6E5-4843-81F6-EDC55C4E7A46}">
      <dgm:prSet/>
      <dgm:spPr/>
      <dgm:t>
        <a:bodyPr/>
        <a:lstStyle/>
        <a:p>
          <a:pPr latinLnBrk="1"/>
          <a:endParaRPr lang="ko-KR" altLang="en-US"/>
        </a:p>
      </dgm:t>
    </dgm:pt>
    <dgm:pt modelId="{64D239E7-40C1-436F-9151-FCEBC97F1B4A}" type="sibTrans" cxnId="{CCBE1099-B6E5-4843-81F6-EDC55C4E7A46}">
      <dgm:prSet/>
      <dgm:spPr/>
      <dgm:t>
        <a:bodyPr/>
        <a:lstStyle/>
        <a:p>
          <a:pPr latinLnBrk="1"/>
          <a:endParaRPr lang="ko-KR" altLang="en-US"/>
        </a:p>
      </dgm:t>
    </dgm:pt>
    <dgm:pt modelId="{D51ABF7B-EB1F-4B36-84EF-9C7454F96D46}">
      <dgm:prSet custT="1"/>
      <dgm:spPr>
        <a:solidFill>
          <a:schemeClr val="accent1">
            <a:tint val="40000"/>
            <a:hueOff val="0"/>
            <a:satOff val="0"/>
            <a:lumOff val="0"/>
            <a:alpha val="40000"/>
          </a:schemeClr>
        </a:solidFill>
      </dgm:spPr>
      <dgm:t>
        <a:bodyPr/>
        <a:lstStyle/>
        <a:p>
          <a:pPr latinLnBrk="1"/>
          <a:r>
            <a:rPr lang="ko-KR" altLang="en-US" sz="1800" dirty="0">
              <a:latin typeface="+mn-ea"/>
            </a:rPr>
            <a:t>신청일 </a:t>
          </a:r>
          <a:r>
            <a:rPr lang="en-US" altLang="ko-KR" sz="1800" dirty="0">
              <a:latin typeface="+mn-ea"/>
            </a:rPr>
            <a:t>: 1</a:t>
          </a:r>
          <a:r>
            <a:rPr lang="ko-KR" altLang="en-US" sz="1800" dirty="0">
              <a:latin typeface="+mn-ea"/>
            </a:rPr>
            <a:t>학기 성적 처리 후</a:t>
          </a:r>
          <a:endParaRPr lang="en-US" altLang="ko-KR" sz="1800" dirty="0">
            <a:latin typeface="+mn-ea"/>
          </a:endParaRPr>
        </a:p>
      </dgm:t>
    </dgm:pt>
    <dgm:pt modelId="{B4186ECD-8FC4-409B-BA76-7FFB52ADB585}" type="parTrans" cxnId="{5D8E66B7-B9CC-4861-A78D-27E9813FDC0B}">
      <dgm:prSet/>
      <dgm:spPr/>
      <dgm:t>
        <a:bodyPr/>
        <a:lstStyle/>
        <a:p>
          <a:pPr latinLnBrk="1"/>
          <a:endParaRPr lang="ko-KR" altLang="en-US"/>
        </a:p>
      </dgm:t>
    </dgm:pt>
    <dgm:pt modelId="{E5725794-6949-4CA2-8257-A6F30253EEED}" type="sibTrans" cxnId="{5D8E66B7-B9CC-4861-A78D-27E9813FDC0B}">
      <dgm:prSet/>
      <dgm:spPr/>
      <dgm:t>
        <a:bodyPr/>
        <a:lstStyle/>
        <a:p>
          <a:pPr latinLnBrk="1"/>
          <a:endParaRPr lang="ko-KR" altLang="en-US"/>
        </a:p>
      </dgm:t>
    </dgm:pt>
    <dgm:pt modelId="{A5310DB7-4A57-457B-8FDD-503AC19CF94C}">
      <dgm:prSet custT="1"/>
      <dgm:spPr>
        <a:solidFill>
          <a:schemeClr val="accent1">
            <a:tint val="40000"/>
            <a:hueOff val="0"/>
            <a:satOff val="0"/>
            <a:lumOff val="0"/>
            <a:alpha val="40000"/>
          </a:schemeClr>
        </a:solidFill>
      </dgm:spPr>
      <dgm:t>
        <a:bodyPr/>
        <a:lstStyle/>
        <a:p>
          <a:pPr latinLnBrk="1"/>
          <a:r>
            <a:rPr lang="ko-KR" altLang="en-US" sz="1800" dirty="0">
              <a:latin typeface="+mn-ea"/>
            </a:rPr>
            <a:t>선발 </a:t>
          </a:r>
          <a:r>
            <a:rPr lang="en-US" altLang="ko-KR" sz="1800" dirty="0">
              <a:latin typeface="+mn-ea"/>
            </a:rPr>
            <a:t>: </a:t>
          </a:r>
          <a:r>
            <a:rPr lang="ko-KR" altLang="en-US" sz="1800" dirty="0" err="1">
              <a:latin typeface="+mn-ea"/>
            </a:rPr>
            <a:t>원명남궁평장학금관리위원회의</a:t>
          </a:r>
          <a:r>
            <a:rPr lang="ko-KR" altLang="en-US" sz="1800" dirty="0">
              <a:latin typeface="+mn-ea"/>
            </a:rPr>
            <a:t> </a:t>
          </a:r>
          <a:r>
            <a:rPr lang="en-US" altLang="ko-KR" sz="1800" dirty="0">
              <a:latin typeface="+mn-ea"/>
            </a:rPr>
            <a:t>	</a:t>
          </a:r>
          <a:r>
            <a:rPr lang="ko-KR" altLang="en-US" sz="1800" dirty="0">
              <a:latin typeface="+mn-ea"/>
            </a:rPr>
            <a:t>심의 및 의결을 통해 선발</a:t>
          </a:r>
          <a:endParaRPr lang="en-US" altLang="ko-KR" sz="1800" dirty="0">
            <a:latin typeface="+mn-ea"/>
          </a:endParaRPr>
        </a:p>
      </dgm:t>
    </dgm:pt>
    <dgm:pt modelId="{DFED13B0-433B-470F-B138-F7E76187188E}" type="parTrans" cxnId="{DA8ABDF9-631C-449A-A289-03197F0FE56F}">
      <dgm:prSet/>
      <dgm:spPr/>
      <dgm:t>
        <a:bodyPr/>
        <a:lstStyle/>
        <a:p>
          <a:pPr latinLnBrk="1"/>
          <a:endParaRPr lang="ko-KR" altLang="en-US"/>
        </a:p>
      </dgm:t>
    </dgm:pt>
    <dgm:pt modelId="{189A6B5A-B9E1-4FB2-8E1F-CA7E5285674D}" type="sibTrans" cxnId="{DA8ABDF9-631C-449A-A289-03197F0FE56F}">
      <dgm:prSet/>
      <dgm:spPr/>
      <dgm:t>
        <a:bodyPr/>
        <a:lstStyle/>
        <a:p>
          <a:pPr latinLnBrk="1"/>
          <a:endParaRPr lang="ko-KR" altLang="en-US"/>
        </a:p>
      </dgm:t>
    </dgm:pt>
    <dgm:pt modelId="{D1696288-17CE-4937-8FBF-8582613118C9}">
      <dgm:prSet custT="1"/>
      <dgm:spPr>
        <a:solidFill>
          <a:schemeClr val="accent1">
            <a:tint val="40000"/>
            <a:hueOff val="0"/>
            <a:satOff val="0"/>
            <a:lumOff val="0"/>
            <a:alpha val="40000"/>
          </a:schemeClr>
        </a:solidFill>
      </dgm:spPr>
      <dgm:t>
        <a:bodyPr/>
        <a:lstStyle/>
        <a:p>
          <a:pPr latinLnBrk="1"/>
          <a:r>
            <a:rPr lang="ko-KR" altLang="en-US" sz="1800" dirty="0">
              <a:latin typeface="+mn-ea"/>
            </a:rPr>
            <a:t>지급액 </a:t>
          </a:r>
          <a:r>
            <a:rPr lang="en-US" altLang="ko-KR" sz="1800" dirty="0">
              <a:latin typeface="+mn-ea"/>
            </a:rPr>
            <a:t>: 200</a:t>
          </a:r>
          <a:r>
            <a:rPr lang="ko-KR" altLang="en-US" sz="1800" dirty="0">
              <a:latin typeface="+mn-ea"/>
            </a:rPr>
            <a:t>만원</a:t>
          </a:r>
          <a:endParaRPr lang="en-US" altLang="ko-KR" sz="1800" dirty="0">
            <a:latin typeface="+mn-ea"/>
          </a:endParaRPr>
        </a:p>
      </dgm:t>
    </dgm:pt>
    <dgm:pt modelId="{85D2D0B6-DFF5-418B-AD6B-9A9068B0AE15}" type="parTrans" cxnId="{95C32D4B-A403-4FAD-9963-15EDBDE4DB1F}">
      <dgm:prSet/>
      <dgm:spPr/>
      <dgm:t>
        <a:bodyPr/>
        <a:lstStyle/>
        <a:p>
          <a:pPr latinLnBrk="1"/>
          <a:endParaRPr lang="ko-KR" altLang="en-US"/>
        </a:p>
      </dgm:t>
    </dgm:pt>
    <dgm:pt modelId="{4F933ABA-C516-4AF2-B56B-E3D5FAE3AABB}" type="sibTrans" cxnId="{95C32D4B-A403-4FAD-9963-15EDBDE4DB1F}">
      <dgm:prSet/>
      <dgm:spPr/>
      <dgm:t>
        <a:bodyPr/>
        <a:lstStyle/>
        <a:p>
          <a:pPr latinLnBrk="1"/>
          <a:endParaRPr lang="ko-KR" altLang="en-US"/>
        </a:p>
      </dgm:t>
    </dgm:pt>
    <dgm:pt modelId="{B1FC0DC7-D245-40E1-906C-CECA79533330}" type="pres">
      <dgm:prSet presAssocID="{AFA9211A-0E1C-4D71-86F7-BA44ACF6B7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C66BEFF-2FC7-444C-91EF-E0D4BC2F9F9A}" type="pres">
      <dgm:prSet presAssocID="{6C5BD3F2-CD8F-48B5-9E27-2007C497CC22}" presName="composite" presStyleCnt="0"/>
      <dgm:spPr/>
    </dgm:pt>
    <dgm:pt modelId="{85F9082B-787D-4369-8C97-CBC30E69AAA0}" type="pres">
      <dgm:prSet presAssocID="{6C5BD3F2-CD8F-48B5-9E27-2007C497CC22}" presName="parTx" presStyleLbl="alignNode1" presStyleIdx="0" presStyleCnt="2" custScaleX="1084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EEACD2F-3CBF-45F7-9AEC-089D544ECAB0}" type="pres">
      <dgm:prSet presAssocID="{6C5BD3F2-CD8F-48B5-9E27-2007C497CC22}" presName="desTx" presStyleLbl="alignAccFollowNode1" presStyleIdx="0" presStyleCnt="2" custScaleX="10847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A78AB8E-3D4F-47E7-BEFB-4BD2F787A046}" type="pres">
      <dgm:prSet presAssocID="{74ABDEEF-526C-42BB-A235-32B64011F0BC}" presName="space" presStyleCnt="0"/>
      <dgm:spPr/>
    </dgm:pt>
    <dgm:pt modelId="{5DAFEB92-39F0-4265-A576-0DC906506311}" type="pres">
      <dgm:prSet presAssocID="{5A4A7E4F-7D8D-44E9-982D-390CD5451368}" presName="composite" presStyleCnt="0"/>
      <dgm:spPr/>
    </dgm:pt>
    <dgm:pt modelId="{AC7539BB-2732-4319-8E99-EBDF135B0BFE}" type="pres">
      <dgm:prSet presAssocID="{5A4A7E4F-7D8D-44E9-982D-390CD5451368}" presName="parTx" presStyleLbl="alignNode1" presStyleIdx="1" presStyleCnt="2" custScaleX="1084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80A78E2-8476-4972-8C4C-35CFDAB1A6E6}" type="pres">
      <dgm:prSet presAssocID="{5A4A7E4F-7D8D-44E9-982D-390CD5451368}" presName="desTx" presStyleLbl="alignAccFollowNode1" presStyleIdx="1" presStyleCnt="2" custScaleX="10847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4412483-4380-41FA-B50D-7CBE41A88159}" type="presOf" srcId="{A5310DB7-4A57-457B-8FDD-503AC19CF94C}" destId="{D80A78E2-8476-4972-8C4C-35CFDAB1A6E6}" srcOrd="0" destOrd="3" presId="urn:microsoft.com/office/officeart/2005/8/layout/hList1"/>
    <dgm:cxn modelId="{1593B06E-740F-4CDD-B44F-0C839DF04E8B}" srcId="{6C5BD3F2-CD8F-48B5-9E27-2007C497CC22}" destId="{D66151C6-DFE1-49D9-A14B-3FB36463559E}" srcOrd="3" destOrd="0" parTransId="{16591C72-614F-48B8-912D-CB48CD2546AB}" sibTransId="{30B9C346-8027-4708-B732-803622FB6978}"/>
    <dgm:cxn modelId="{344DB75E-74FD-426C-8041-032E54460E16}" type="presOf" srcId="{D66151C6-DFE1-49D9-A14B-3FB36463559E}" destId="{8EEACD2F-3CBF-45F7-9AEC-089D544ECAB0}" srcOrd="0" destOrd="3" presId="urn:microsoft.com/office/officeart/2005/8/layout/hList1"/>
    <dgm:cxn modelId="{446BDD1C-5289-4443-9230-C2004E51791C}" type="presOf" srcId="{D375E531-99FA-4DB9-9968-FF7E1CE39A38}" destId="{D80A78E2-8476-4972-8C4C-35CFDAB1A6E6}" srcOrd="0" destOrd="0" presId="urn:microsoft.com/office/officeart/2005/8/layout/hList1"/>
    <dgm:cxn modelId="{C7CBC2A4-2D9C-490A-A79E-BE7185AEF478}" srcId="{AFA9211A-0E1C-4D71-86F7-BA44ACF6B7B9}" destId="{6C5BD3F2-CD8F-48B5-9E27-2007C497CC22}" srcOrd="0" destOrd="0" parTransId="{51E63577-5B7A-4594-91A3-09BDB091B178}" sibTransId="{74ABDEEF-526C-42BB-A235-32B64011F0BC}"/>
    <dgm:cxn modelId="{D34A2946-F185-49AD-B423-3848465F814A}" type="presOf" srcId="{6C5BD3F2-CD8F-48B5-9E27-2007C497CC22}" destId="{85F9082B-787D-4369-8C97-CBC30E69AAA0}" srcOrd="0" destOrd="0" presId="urn:microsoft.com/office/officeart/2005/8/layout/hList1"/>
    <dgm:cxn modelId="{2BCD16A6-E9FA-4EB2-A26F-336C96742196}" srcId="{6C5BD3F2-CD8F-48B5-9E27-2007C497CC22}" destId="{F2719E33-51E6-45AC-BE5E-23FECAF08B01}" srcOrd="2" destOrd="0" parTransId="{8F95B466-8018-4B4D-8EB9-B0DEC5DC1A5C}" sibTransId="{282A3D02-E4C5-4F51-8B4C-146694D6082B}"/>
    <dgm:cxn modelId="{D4FC6937-FEB9-4CCC-8470-4FB19B299E48}" srcId="{6C5BD3F2-CD8F-48B5-9E27-2007C497CC22}" destId="{2830B8AB-043D-429E-A238-7B249812EB51}" srcOrd="1" destOrd="0" parTransId="{353858B9-CF12-4D9D-AB29-5A1D8E927496}" sibTransId="{D48FDC70-2ECD-4DF8-B2CF-5484CEA4B9D9}"/>
    <dgm:cxn modelId="{95C32D4B-A403-4FAD-9963-15EDBDE4DB1F}" srcId="{5A4A7E4F-7D8D-44E9-982D-390CD5451368}" destId="{D1696288-17CE-4937-8FBF-8582613118C9}" srcOrd="4" destOrd="0" parTransId="{85D2D0B6-DFF5-418B-AD6B-9A9068B0AE15}" sibTransId="{4F933ABA-C516-4AF2-B56B-E3D5FAE3AABB}"/>
    <dgm:cxn modelId="{E6E36153-B39D-43FF-90D7-CDD4CCA53F50}" type="presOf" srcId="{AE666FD2-13E8-4FF9-9FFA-1EAEE1F38BED}" destId="{D80A78E2-8476-4972-8C4C-35CFDAB1A6E6}" srcOrd="0" destOrd="1" presId="urn:microsoft.com/office/officeart/2005/8/layout/hList1"/>
    <dgm:cxn modelId="{A87D4A5E-A6C5-4213-A97D-CE8AA3326615}" type="presOf" srcId="{5A4A7E4F-7D8D-44E9-982D-390CD5451368}" destId="{AC7539BB-2732-4319-8E99-EBDF135B0BFE}" srcOrd="0" destOrd="0" presId="urn:microsoft.com/office/officeart/2005/8/layout/hList1"/>
    <dgm:cxn modelId="{1B7B4F43-37F4-4FAE-8C59-500B48F17B73}" type="presOf" srcId="{2830B8AB-043D-429E-A238-7B249812EB51}" destId="{8EEACD2F-3CBF-45F7-9AEC-089D544ECAB0}" srcOrd="0" destOrd="1" presId="urn:microsoft.com/office/officeart/2005/8/layout/hList1"/>
    <dgm:cxn modelId="{6C61E4ED-80CE-43B9-8CBC-1815656BE8FA}" type="presOf" srcId="{AFA9211A-0E1C-4D71-86F7-BA44ACF6B7B9}" destId="{B1FC0DC7-D245-40E1-906C-CECA79533330}" srcOrd="0" destOrd="0" presId="urn:microsoft.com/office/officeart/2005/8/layout/hList1"/>
    <dgm:cxn modelId="{CCBE1099-B6E5-4843-81F6-EDC55C4E7A46}" srcId="{5A4A7E4F-7D8D-44E9-982D-390CD5451368}" destId="{AE666FD2-13E8-4FF9-9FFA-1EAEE1F38BED}" srcOrd="1" destOrd="0" parTransId="{2A15A8BF-2042-4C3A-BE96-72CF14142756}" sibTransId="{64D239E7-40C1-436F-9151-FCEBC97F1B4A}"/>
    <dgm:cxn modelId="{DE2BDFB8-159B-4657-854D-D55852DEAC31}" type="presOf" srcId="{D1696288-17CE-4937-8FBF-8582613118C9}" destId="{D80A78E2-8476-4972-8C4C-35CFDAB1A6E6}" srcOrd="0" destOrd="4" presId="urn:microsoft.com/office/officeart/2005/8/layout/hList1"/>
    <dgm:cxn modelId="{92C14919-AE4E-4CB8-B70B-07FF23278020}" srcId="{AFA9211A-0E1C-4D71-86F7-BA44ACF6B7B9}" destId="{5A4A7E4F-7D8D-44E9-982D-390CD5451368}" srcOrd="1" destOrd="0" parTransId="{45EEA5E9-E14E-4353-82A1-85C4B3C1C3F2}" sibTransId="{786EA405-EB97-4735-9138-423F1AE5B0CD}"/>
    <dgm:cxn modelId="{7BC99D09-95C5-4EDD-B960-F7969FC7F483}" type="presOf" srcId="{7B209CCB-ED80-4F21-873A-77E474D9AE03}" destId="{8EEACD2F-3CBF-45F7-9AEC-089D544ECAB0}" srcOrd="0" destOrd="4" presId="urn:microsoft.com/office/officeart/2005/8/layout/hList1"/>
    <dgm:cxn modelId="{1E61D72A-53D9-4C8F-BA18-DA5B933C61C1}" srcId="{5A4A7E4F-7D8D-44E9-982D-390CD5451368}" destId="{D375E531-99FA-4DB9-9968-FF7E1CE39A38}" srcOrd="0" destOrd="0" parTransId="{D4C99A23-8E4F-4DB0-A58C-9332FD2A4BC0}" sibTransId="{C6F59FB7-CF72-4512-9311-1761DEFB42B6}"/>
    <dgm:cxn modelId="{795FBF4E-F211-413A-A5E1-EED0BE5BB9EA}" srcId="{6C5BD3F2-CD8F-48B5-9E27-2007C497CC22}" destId="{ED816C84-7C70-4FC3-8EFB-D941E7253D2A}" srcOrd="0" destOrd="0" parTransId="{EC014FD9-6E5A-48A7-AA9A-87A1728AA7CA}" sibTransId="{34203FCD-0A55-4FD5-B230-271454EE5B79}"/>
    <dgm:cxn modelId="{958D8658-D834-4770-8402-38EF542B8470}" type="presOf" srcId="{D51ABF7B-EB1F-4B36-84EF-9C7454F96D46}" destId="{D80A78E2-8476-4972-8C4C-35CFDAB1A6E6}" srcOrd="0" destOrd="2" presId="urn:microsoft.com/office/officeart/2005/8/layout/hList1"/>
    <dgm:cxn modelId="{3C1AF53A-0A87-4A16-B9CE-BBD2547A5425}" srcId="{6C5BD3F2-CD8F-48B5-9E27-2007C497CC22}" destId="{7B209CCB-ED80-4F21-873A-77E474D9AE03}" srcOrd="4" destOrd="0" parTransId="{01F06F7E-A02F-43B2-9530-617DE502C697}" sibTransId="{F270958F-E9AF-4B51-A5B8-709E0D7C2C58}"/>
    <dgm:cxn modelId="{4C3FF23C-8848-4D5C-9D7C-772DE1238E8B}" type="presOf" srcId="{ED816C84-7C70-4FC3-8EFB-D941E7253D2A}" destId="{8EEACD2F-3CBF-45F7-9AEC-089D544ECAB0}" srcOrd="0" destOrd="0" presId="urn:microsoft.com/office/officeart/2005/8/layout/hList1"/>
    <dgm:cxn modelId="{06EC59D0-A546-4221-81C6-11AF069A362F}" type="presOf" srcId="{F2719E33-51E6-45AC-BE5E-23FECAF08B01}" destId="{8EEACD2F-3CBF-45F7-9AEC-089D544ECAB0}" srcOrd="0" destOrd="2" presId="urn:microsoft.com/office/officeart/2005/8/layout/hList1"/>
    <dgm:cxn modelId="{5D8E66B7-B9CC-4861-A78D-27E9813FDC0B}" srcId="{5A4A7E4F-7D8D-44E9-982D-390CD5451368}" destId="{D51ABF7B-EB1F-4B36-84EF-9C7454F96D46}" srcOrd="2" destOrd="0" parTransId="{B4186ECD-8FC4-409B-BA76-7FFB52ADB585}" sibTransId="{E5725794-6949-4CA2-8257-A6F30253EEED}"/>
    <dgm:cxn modelId="{DA8ABDF9-631C-449A-A289-03197F0FE56F}" srcId="{5A4A7E4F-7D8D-44E9-982D-390CD5451368}" destId="{A5310DB7-4A57-457B-8FDD-503AC19CF94C}" srcOrd="3" destOrd="0" parTransId="{DFED13B0-433B-470F-B138-F7E76187188E}" sibTransId="{189A6B5A-B9E1-4FB2-8E1F-CA7E5285674D}"/>
    <dgm:cxn modelId="{4724E95D-BF67-4214-8ABE-8169804A4E6E}" type="presParOf" srcId="{B1FC0DC7-D245-40E1-906C-CECA79533330}" destId="{FC66BEFF-2FC7-444C-91EF-E0D4BC2F9F9A}" srcOrd="0" destOrd="0" presId="urn:microsoft.com/office/officeart/2005/8/layout/hList1"/>
    <dgm:cxn modelId="{79E4D6AF-9063-4833-9B7B-33F93009BA04}" type="presParOf" srcId="{FC66BEFF-2FC7-444C-91EF-E0D4BC2F9F9A}" destId="{85F9082B-787D-4369-8C97-CBC30E69AAA0}" srcOrd="0" destOrd="0" presId="urn:microsoft.com/office/officeart/2005/8/layout/hList1"/>
    <dgm:cxn modelId="{68AA7282-1F57-4367-9318-F8A93FA3CE4F}" type="presParOf" srcId="{FC66BEFF-2FC7-444C-91EF-E0D4BC2F9F9A}" destId="{8EEACD2F-3CBF-45F7-9AEC-089D544ECAB0}" srcOrd="1" destOrd="0" presId="urn:microsoft.com/office/officeart/2005/8/layout/hList1"/>
    <dgm:cxn modelId="{73CE09E2-3A94-4359-A0DC-BC6BBD5C588A}" type="presParOf" srcId="{B1FC0DC7-D245-40E1-906C-CECA79533330}" destId="{CA78AB8E-3D4F-47E7-BEFB-4BD2F787A046}" srcOrd="1" destOrd="0" presId="urn:microsoft.com/office/officeart/2005/8/layout/hList1"/>
    <dgm:cxn modelId="{F131C2F1-C186-4A31-9C86-49FD773CDB55}" type="presParOf" srcId="{B1FC0DC7-D245-40E1-906C-CECA79533330}" destId="{5DAFEB92-39F0-4265-A576-0DC906506311}" srcOrd="2" destOrd="0" presId="urn:microsoft.com/office/officeart/2005/8/layout/hList1"/>
    <dgm:cxn modelId="{61864659-04F0-4AF6-BA5B-B2FC95A742EB}" type="presParOf" srcId="{5DAFEB92-39F0-4265-A576-0DC906506311}" destId="{AC7539BB-2732-4319-8E99-EBDF135B0BFE}" srcOrd="0" destOrd="0" presId="urn:microsoft.com/office/officeart/2005/8/layout/hList1"/>
    <dgm:cxn modelId="{BE7EED83-F907-4CFE-B9DC-AFFC2EFFCD3D}" type="presParOf" srcId="{5DAFEB92-39F0-4265-A576-0DC906506311}" destId="{D80A78E2-8476-4972-8C4C-35CFDAB1A6E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D8F27-45AE-4ABF-8FEA-6BE30F89F8B8}">
      <dsp:nvSpPr>
        <dsp:cNvPr id="0" name=""/>
        <dsp:cNvSpPr/>
      </dsp:nvSpPr>
      <dsp:spPr>
        <a:xfrm>
          <a:off x="0" y="199964"/>
          <a:ext cx="8373616" cy="18080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2000" tIns="291592" rIns="432000" bIns="99568" numCol="1" spcCol="1270" anchor="t" anchorCtr="0">
          <a:noAutofit/>
        </a:bodyPr>
        <a:lstStyle/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400" kern="1200" dirty="0">
              <a:solidFill>
                <a:schemeClr val="tx1"/>
              </a:solidFill>
            </a:rPr>
            <a:t>통계 이론은 통계학의 기본개념에 대한 기초이론을 제공하는 것으로 통계방법론의 이론적 근거가 되는 것입니다</a:t>
          </a:r>
          <a:r>
            <a:rPr lang="en-US" altLang="ko-KR" sz="1400" kern="1200" dirty="0">
              <a:solidFill>
                <a:schemeClr val="tx1"/>
              </a:solidFill>
            </a:rPr>
            <a:t>. </a:t>
          </a:r>
          <a:r>
            <a:rPr lang="ko-KR" altLang="en-US" sz="1400" kern="1200" dirty="0">
              <a:solidFill>
                <a:schemeClr val="tx1"/>
              </a:solidFill>
            </a:rPr>
            <a:t>이를 위한 과목으로 통계수학</a:t>
          </a:r>
          <a:r>
            <a:rPr lang="en-US" altLang="ko-KR" sz="1400" kern="1200" dirty="0">
              <a:solidFill>
                <a:schemeClr val="tx1"/>
              </a:solidFill>
            </a:rPr>
            <a:t>, </a:t>
          </a:r>
          <a:r>
            <a:rPr lang="ko-KR" altLang="en-US" sz="1400" kern="1200" dirty="0">
              <a:solidFill>
                <a:schemeClr val="tx1"/>
              </a:solidFill>
            </a:rPr>
            <a:t>행렬대수학</a:t>
          </a:r>
          <a:r>
            <a:rPr lang="en-US" altLang="ko-KR" sz="1400" kern="1200" dirty="0">
              <a:solidFill>
                <a:schemeClr val="tx1"/>
              </a:solidFill>
            </a:rPr>
            <a:t>, </a:t>
          </a:r>
          <a:r>
            <a:rPr lang="ko-KR" altLang="en-US" sz="1400" kern="1200" dirty="0">
              <a:solidFill>
                <a:schemeClr val="tx1"/>
              </a:solidFill>
            </a:rPr>
            <a:t>통계학원론</a:t>
          </a:r>
          <a:r>
            <a:rPr lang="en-US" altLang="ko-KR" sz="1400" kern="1200" dirty="0">
              <a:solidFill>
                <a:schemeClr val="tx1"/>
              </a:solidFill>
            </a:rPr>
            <a:t>, </a:t>
          </a:r>
          <a:r>
            <a:rPr lang="ko-KR" altLang="en-US" sz="1400" kern="1200" dirty="0">
              <a:solidFill>
                <a:schemeClr val="tx1"/>
              </a:solidFill>
            </a:rPr>
            <a:t>수리통계학입문 등이 있습니다</a:t>
          </a:r>
          <a:r>
            <a:rPr lang="en-US" altLang="ko-KR" sz="1400" kern="1200" dirty="0">
              <a:solidFill>
                <a:schemeClr val="tx1"/>
              </a:solidFill>
            </a:rPr>
            <a:t>. </a:t>
          </a:r>
          <a:r>
            <a:rPr lang="ko-KR" altLang="en-US" sz="1400" kern="1200" dirty="0">
              <a:solidFill>
                <a:schemeClr val="tx1"/>
              </a:solidFill>
            </a:rPr>
            <a:t>통계 방법론은 통계적 사고에 기반을 두어 자료를 분석하는 다양한 방법에 대해서 배웁니다</a:t>
          </a:r>
          <a:r>
            <a:rPr lang="en-US" altLang="ko-KR" sz="1400" kern="1200" dirty="0">
              <a:solidFill>
                <a:schemeClr val="tx1"/>
              </a:solidFill>
            </a:rPr>
            <a:t>. </a:t>
          </a:r>
          <a:r>
            <a:rPr lang="ko-KR" altLang="en-US" sz="1400" kern="1200" dirty="0">
              <a:solidFill>
                <a:schemeClr val="tx1"/>
              </a:solidFill>
            </a:rPr>
            <a:t>구체적으로 회귀분석입문</a:t>
          </a:r>
          <a:r>
            <a:rPr lang="en-US" altLang="ko-KR" sz="1400" kern="1200" dirty="0">
              <a:solidFill>
                <a:schemeClr val="tx1"/>
              </a:solidFill>
            </a:rPr>
            <a:t>, </a:t>
          </a:r>
          <a:r>
            <a:rPr lang="ko-KR" altLang="en-US" sz="1400" kern="1200" dirty="0" err="1">
              <a:solidFill>
                <a:schemeClr val="tx1"/>
              </a:solidFill>
            </a:rPr>
            <a:t>범주형자료분석</a:t>
          </a:r>
          <a:r>
            <a:rPr lang="en-US" altLang="ko-KR" sz="1400" kern="1200" dirty="0">
              <a:solidFill>
                <a:schemeClr val="tx1"/>
              </a:solidFill>
            </a:rPr>
            <a:t>, </a:t>
          </a:r>
          <a:r>
            <a:rPr lang="ko-KR" altLang="en-US" sz="1400" kern="1200" dirty="0" err="1">
              <a:solidFill>
                <a:schemeClr val="tx1"/>
              </a:solidFill>
            </a:rPr>
            <a:t>베이즈</a:t>
          </a:r>
          <a:r>
            <a:rPr lang="ko-KR" altLang="en-US" sz="1400" kern="1200" dirty="0">
              <a:solidFill>
                <a:schemeClr val="tx1"/>
              </a:solidFill>
            </a:rPr>
            <a:t> 통계입문</a:t>
          </a:r>
          <a:r>
            <a:rPr lang="en-US" altLang="ko-KR" sz="1400" kern="1200" dirty="0">
              <a:solidFill>
                <a:schemeClr val="tx1"/>
              </a:solidFill>
            </a:rPr>
            <a:t>, </a:t>
          </a:r>
          <a:r>
            <a:rPr lang="ko-KR" altLang="en-US" sz="1400" kern="1200" dirty="0">
              <a:solidFill>
                <a:schemeClr val="tx1"/>
              </a:solidFill>
            </a:rPr>
            <a:t>시계열분석입문</a:t>
          </a:r>
          <a:r>
            <a:rPr lang="en-US" altLang="ko-KR" sz="1400" kern="1200" dirty="0">
              <a:solidFill>
                <a:schemeClr val="tx1"/>
              </a:solidFill>
            </a:rPr>
            <a:t>, </a:t>
          </a:r>
          <a:r>
            <a:rPr lang="ko-KR" altLang="en-US" sz="1400" kern="1200" dirty="0">
              <a:solidFill>
                <a:schemeClr val="tx1"/>
              </a:solidFill>
            </a:rPr>
            <a:t>생존분석입문</a:t>
          </a:r>
          <a:r>
            <a:rPr lang="en-US" altLang="ko-KR" sz="1400" kern="1200" dirty="0">
              <a:solidFill>
                <a:schemeClr val="tx1"/>
              </a:solidFill>
            </a:rPr>
            <a:t>, </a:t>
          </a:r>
          <a:r>
            <a:rPr lang="ko-KR" altLang="en-US" sz="1400" kern="1200" dirty="0" err="1">
              <a:solidFill>
                <a:schemeClr val="tx1"/>
              </a:solidFill>
            </a:rPr>
            <a:t>비모수통계입문</a:t>
          </a:r>
          <a:r>
            <a:rPr lang="ko-KR" altLang="en-US" sz="1400" kern="1200" dirty="0">
              <a:solidFill>
                <a:schemeClr val="tx1"/>
              </a:solidFill>
            </a:rPr>
            <a:t> 등이 있습니다</a:t>
          </a:r>
          <a:r>
            <a:rPr lang="en-US" altLang="ko-KR" sz="1400" kern="1200" dirty="0">
              <a:solidFill>
                <a:schemeClr val="tx1"/>
              </a:solidFill>
            </a:rPr>
            <a:t>.</a:t>
          </a:r>
          <a:endParaRPr lang="ko-KR" altLang="en-US" sz="1400" kern="1200" dirty="0"/>
        </a:p>
      </dsp:txBody>
      <dsp:txXfrm>
        <a:off x="0" y="199964"/>
        <a:ext cx="8373616" cy="1808099"/>
      </dsp:txXfrm>
    </dsp:sp>
    <dsp:sp modelId="{38409677-038B-4851-B138-00869DB021CA}">
      <dsp:nvSpPr>
        <dsp:cNvPr id="0" name=""/>
        <dsp:cNvSpPr/>
      </dsp:nvSpPr>
      <dsp:spPr>
        <a:xfrm>
          <a:off x="418680" y="64538"/>
          <a:ext cx="2663831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552" tIns="0" rIns="221552" bIns="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>
              <a:solidFill>
                <a:schemeClr val="tx1"/>
              </a:solidFill>
            </a:rPr>
            <a:t>통계 이론 및 방법론</a:t>
          </a:r>
          <a:endParaRPr lang="ko-KR" altLang="en-US" sz="1600" b="1" kern="1200" dirty="0"/>
        </a:p>
      </dsp:txBody>
      <dsp:txXfrm>
        <a:off x="438855" y="84713"/>
        <a:ext cx="2623481" cy="372930"/>
      </dsp:txXfrm>
    </dsp:sp>
    <dsp:sp modelId="{75B55365-F8B8-4332-A64E-46B159860234}">
      <dsp:nvSpPr>
        <dsp:cNvPr id="0" name=""/>
        <dsp:cNvSpPr/>
      </dsp:nvSpPr>
      <dsp:spPr>
        <a:xfrm>
          <a:off x="0" y="2361518"/>
          <a:ext cx="8373616" cy="1543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2000" tIns="291592" rIns="432000" bIns="99568" numCol="1" spcCol="1270" anchor="t" anchorCtr="0">
          <a:noAutofit/>
        </a:bodyPr>
        <a:lstStyle/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400" kern="1200">
              <a:solidFill>
                <a:schemeClr val="tx1"/>
              </a:solidFill>
            </a:rPr>
            <a:t>통계 방법론 등을 실증 자료에 적용하여 분석할 때 절대적으로 필요한 컴퓨터의 활용 능력을 배양하기 위하여 또 컴퓨터 과학 분야의 최신 기법들을 통해 효과적인 계산 방법을 제공하기 위해서 데이터 사이언스 입문</a:t>
          </a:r>
          <a:r>
            <a:rPr lang="en-US" altLang="ko-KR" sz="1400" kern="1200">
              <a:solidFill>
                <a:schemeClr val="tx1"/>
              </a:solidFill>
            </a:rPr>
            <a:t>, </a:t>
          </a:r>
          <a:r>
            <a:rPr lang="ko-KR" altLang="en-US" sz="1400" kern="1200">
              <a:solidFill>
                <a:schemeClr val="tx1"/>
              </a:solidFill>
            </a:rPr>
            <a:t>통계적 시뮬레이션</a:t>
          </a:r>
          <a:r>
            <a:rPr lang="en-US" altLang="ko-KR" sz="1400" kern="1200">
              <a:solidFill>
                <a:schemeClr val="tx1"/>
              </a:solidFill>
            </a:rPr>
            <a:t>, </a:t>
          </a:r>
          <a:r>
            <a:rPr lang="ko-KR" altLang="en-US" sz="1400" kern="1200">
              <a:solidFill>
                <a:schemeClr val="tx1"/>
              </a:solidFill>
            </a:rPr>
            <a:t>통계계산입문</a:t>
          </a:r>
          <a:r>
            <a:rPr lang="en-US" altLang="ko-KR" sz="1400" kern="1200">
              <a:solidFill>
                <a:schemeClr val="tx1"/>
              </a:solidFill>
            </a:rPr>
            <a:t>, </a:t>
          </a:r>
          <a:r>
            <a:rPr lang="ko-KR" altLang="en-US" sz="1400" kern="1200">
              <a:solidFill>
                <a:schemeClr val="tx1"/>
              </a:solidFill>
            </a:rPr>
            <a:t>통계적 데이터마이닝과 같은 과목을 제공하고 있습니다</a:t>
          </a:r>
          <a:r>
            <a:rPr lang="en-US" altLang="ko-KR" sz="1400" kern="1200">
              <a:solidFill>
                <a:schemeClr val="tx1"/>
              </a:solidFill>
            </a:rPr>
            <a:t>.</a:t>
          </a:r>
          <a:endParaRPr lang="ko-KR" altLang="en-US" sz="1400" kern="1200"/>
        </a:p>
      </dsp:txBody>
      <dsp:txXfrm>
        <a:off x="0" y="2361518"/>
        <a:ext cx="8373616" cy="1543500"/>
      </dsp:txXfrm>
    </dsp:sp>
    <dsp:sp modelId="{D24C1402-A919-4274-A7E6-BC3017F175D4}">
      <dsp:nvSpPr>
        <dsp:cNvPr id="0" name=""/>
        <dsp:cNvSpPr/>
      </dsp:nvSpPr>
      <dsp:spPr>
        <a:xfrm>
          <a:off x="418680" y="2154878"/>
          <a:ext cx="2696362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552" tIns="0" rIns="221552" bIns="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>
              <a:solidFill>
                <a:schemeClr val="tx1"/>
              </a:solidFill>
            </a:rPr>
            <a:t>데이터 사이언스</a:t>
          </a:r>
          <a:endParaRPr lang="ko-KR" altLang="en-US" sz="1600" b="1" kern="1200" dirty="0"/>
        </a:p>
      </dsp:txBody>
      <dsp:txXfrm>
        <a:off x="438855" y="2175053"/>
        <a:ext cx="2656012" cy="372930"/>
      </dsp:txXfrm>
    </dsp:sp>
    <dsp:sp modelId="{0CBFA58C-B75C-4D87-8786-80B56AFD2B40}">
      <dsp:nvSpPr>
        <dsp:cNvPr id="0" name=""/>
        <dsp:cNvSpPr/>
      </dsp:nvSpPr>
      <dsp:spPr>
        <a:xfrm>
          <a:off x="0" y="4187259"/>
          <a:ext cx="8373616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2000" tIns="291592" rIns="432000" bIns="99568" numCol="1" spcCol="1270" anchor="t" anchorCtr="0">
          <a:noAutofit/>
        </a:bodyPr>
        <a:lstStyle/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400" kern="1200">
              <a:solidFill>
                <a:schemeClr val="tx1"/>
              </a:solidFill>
            </a:rPr>
            <a:t>거의 모든 학문 분야에서 통계학이 널리 사용되고 있으므로 응용 분야에 대한 전반적인 이해와 실무 능력을 배양하는 것도 매우 중요합니다</a:t>
          </a:r>
          <a:r>
            <a:rPr lang="en-US" altLang="ko-KR" sz="1400" kern="1200">
              <a:solidFill>
                <a:schemeClr val="tx1"/>
              </a:solidFill>
            </a:rPr>
            <a:t>. </a:t>
          </a:r>
          <a:r>
            <a:rPr lang="ko-KR" altLang="en-US" sz="1400" kern="1200">
              <a:solidFill>
                <a:schemeClr val="tx1"/>
              </a:solidFill>
            </a:rPr>
            <a:t>세부 응용 분야에 대한 과목으로는 여론조사와 분석</a:t>
          </a:r>
          <a:r>
            <a:rPr lang="en-US" altLang="ko-KR" sz="1400" kern="1200">
              <a:solidFill>
                <a:schemeClr val="tx1"/>
              </a:solidFill>
            </a:rPr>
            <a:t>, </a:t>
          </a:r>
          <a:r>
            <a:rPr lang="ko-KR" altLang="en-US" sz="1400" kern="1200">
              <a:solidFill>
                <a:schemeClr val="tx1"/>
              </a:solidFill>
            </a:rPr>
            <a:t>바이오통계입문</a:t>
          </a:r>
          <a:r>
            <a:rPr lang="en-US" altLang="ko-KR" sz="1400" kern="1200">
              <a:solidFill>
                <a:schemeClr val="tx1"/>
              </a:solidFill>
            </a:rPr>
            <a:t>, </a:t>
          </a:r>
          <a:r>
            <a:rPr lang="ko-KR" altLang="en-US" sz="1400" kern="1200">
              <a:solidFill>
                <a:schemeClr val="tx1"/>
              </a:solidFill>
            </a:rPr>
            <a:t>보험통계</a:t>
          </a:r>
          <a:r>
            <a:rPr lang="en-US" altLang="ko-KR" sz="1400" kern="1200">
              <a:solidFill>
                <a:schemeClr val="tx1"/>
              </a:solidFill>
            </a:rPr>
            <a:t>, </a:t>
          </a:r>
          <a:r>
            <a:rPr lang="ko-KR" altLang="en-US" sz="1400" kern="1200">
              <a:solidFill>
                <a:schemeClr val="tx1"/>
              </a:solidFill>
            </a:rPr>
            <a:t>금융통계학입문 등이 있습니다</a:t>
          </a:r>
          <a:r>
            <a:rPr lang="en-US" altLang="ko-KR" sz="1400" kern="1200">
              <a:solidFill>
                <a:schemeClr val="tx1"/>
              </a:solidFill>
            </a:rPr>
            <a:t>.</a:t>
          </a:r>
          <a:endParaRPr lang="ko-KR" altLang="en-US" sz="1400" kern="1200"/>
        </a:p>
      </dsp:txBody>
      <dsp:txXfrm>
        <a:off x="0" y="4187259"/>
        <a:ext cx="8373616" cy="1234800"/>
      </dsp:txXfrm>
    </dsp:sp>
    <dsp:sp modelId="{982AF2E0-D51F-4B43-A773-71D14048035D}">
      <dsp:nvSpPr>
        <dsp:cNvPr id="0" name=""/>
        <dsp:cNvSpPr/>
      </dsp:nvSpPr>
      <dsp:spPr>
        <a:xfrm>
          <a:off x="418680" y="3980618"/>
          <a:ext cx="2696362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552" tIns="0" rIns="221552" bIns="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>
              <a:solidFill>
                <a:schemeClr val="tx1"/>
              </a:solidFill>
            </a:rPr>
            <a:t>통계 응용</a:t>
          </a:r>
          <a:endParaRPr lang="ko-KR" altLang="en-US" sz="1600" b="1" kern="1200" dirty="0"/>
        </a:p>
      </dsp:txBody>
      <dsp:txXfrm>
        <a:off x="438855" y="4000793"/>
        <a:ext cx="2656012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9082B-787D-4369-8C97-CBC30E69AAA0}">
      <dsp:nvSpPr>
        <dsp:cNvPr id="0" name=""/>
        <dsp:cNvSpPr/>
      </dsp:nvSpPr>
      <dsp:spPr>
        <a:xfrm>
          <a:off x="7982" y="-60224"/>
          <a:ext cx="3858085" cy="741549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7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0" tIns="0" rIns="108000" bIns="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dirty="0">
              <a:latin typeface="+mn-ea"/>
            </a:rPr>
            <a:t>학부 </a:t>
          </a:r>
          <a:r>
            <a:rPr lang="en-US" altLang="ko-KR" sz="1800" b="1" kern="1200" dirty="0">
              <a:latin typeface="+mn-ea"/>
            </a:rPr>
            <a:t>: </a:t>
          </a:r>
          <a:r>
            <a:rPr lang="ko-KR" altLang="en-US" sz="1800" b="1" kern="1200" dirty="0">
              <a:latin typeface="+mn-ea"/>
            </a:rPr>
            <a:t>통계학과 장학금 </a:t>
          </a:r>
          <a:endParaRPr lang="en-US" altLang="ko-KR" sz="1800" b="1" kern="1200" dirty="0">
            <a:latin typeface="+mn-ea"/>
          </a:endParaRPr>
        </a:p>
      </dsp:txBody>
      <dsp:txXfrm>
        <a:off x="7982" y="-60224"/>
        <a:ext cx="3858085" cy="741549"/>
      </dsp:txXfrm>
    </dsp:sp>
    <dsp:sp modelId="{8EEACD2F-3CBF-45F7-9AEC-089D544ECAB0}">
      <dsp:nvSpPr>
        <dsp:cNvPr id="0" name=""/>
        <dsp:cNvSpPr/>
      </dsp:nvSpPr>
      <dsp:spPr>
        <a:xfrm>
          <a:off x="7982" y="681325"/>
          <a:ext cx="3858085" cy="390486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 val="4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ko-KR" altLang="en-US" sz="1800" kern="1200" dirty="0">
              <a:latin typeface="+mn-ea"/>
            </a:rPr>
            <a:t>대상 </a:t>
          </a:r>
          <a:r>
            <a:rPr lang="en-US" altLang="ko-KR" sz="1800" kern="1200" dirty="0">
              <a:latin typeface="+mn-ea"/>
            </a:rPr>
            <a:t>: </a:t>
          </a:r>
          <a:r>
            <a:rPr lang="ko-KR" altLang="en-US" sz="1800" kern="1200" dirty="0">
              <a:latin typeface="+mn-ea"/>
            </a:rPr>
            <a:t>매년 </a:t>
          </a:r>
          <a:r>
            <a:rPr lang="en-US" altLang="ko-KR" sz="1800" kern="1200" dirty="0">
              <a:latin typeface="+mn-ea"/>
            </a:rPr>
            <a:t>1</a:t>
          </a:r>
          <a:r>
            <a:rPr lang="ko-KR" altLang="en-US" sz="1800" kern="1200" dirty="0">
              <a:latin typeface="+mn-ea"/>
            </a:rPr>
            <a:t>학기에 통계학과 </a:t>
          </a:r>
          <a:r>
            <a:rPr lang="en-US" altLang="ko-KR" sz="1800" kern="1200" dirty="0">
              <a:latin typeface="+mn-ea"/>
            </a:rPr>
            <a:t>2</a:t>
          </a:r>
          <a:r>
            <a:rPr lang="ko-KR" altLang="en-US" sz="1800" kern="1200" dirty="0">
              <a:latin typeface="+mn-ea"/>
            </a:rPr>
            <a:t>학년이 되는 </a:t>
          </a:r>
          <a:r>
            <a:rPr lang="ko-KR" altLang="en-US" sz="1800" kern="1200" dirty="0" err="1">
              <a:latin typeface="+mn-ea"/>
            </a:rPr>
            <a:t>진입생</a:t>
          </a:r>
          <a:endParaRPr lang="ko-KR" altLang="en-US" sz="1800" kern="1200" dirty="0"/>
        </a:p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kern="1200" dirty="0">
              <a:latin typeface="+mn-ea"/>
            </a:rPr>
            <a:t>조건 </a:t>
          </a:r>
          <a:r>
            <a:rPr lang="en-US" altLang="ko-KR" sz="1800" kern="1200" dirty="0">
              <a:latin typeface="+mn-ea"/>
            </a:rPr>
            <a:t>: </a:t>
          </a:r>
          <a:r>
            <a:rPr lang="ko-KR" altLang="en-US" sz="1800" kern="1200" dirty="0">
              <a:latin typeface="+mn-ea"/>
            </a:rPr>
            <a:t>직전학기 </a:t>
          </a:r>
          <a:r>
            <a:rPr lang="en-US" altLang="ko-KR" sz="1800" kern="1200" dirty="0">
              <a:latin typeface="+mn-ea"/>
            </a:rPr>
            <a:t>12</a:t>
          </a:r>
          <a:r>
            <a:rPr lang="ko-KR" altLang="en-US" sz="1800" kern="1200" dirty="0">
              <a:latin typeface="+mn-ea"/>
            </a:rPr>
            <a:t>학점 이상 이수하고</a:t>
          </a:r>
          <a:r>
            <a:rPr lang="en-US" altLang="ko-KR" sz="1800" kern="1200" dirty="0">
              <a:latin typeface="+mn-ea"/>
            </a:rPr>
            <a:t>, </a:t>
          </a:r>
          <a:r>
            <a:rPr lang="ko-KR" altLang="en-US" sz="1800" kern="1200" dirty="0">
              <a:latin typeface="+mn-ea"/>
            </a:rPr>
            <a:t>평점평균이 </a:t>
          </a:r>
          <a:r>
            <a:rPr lang="en-US" altLang="ko-KR" sz="1800" kern="1200" dirty="0">
              <a:latin typeface="+mn-ea"/>
            </a:rPr>
            <a:t>3.0 </a:t>
          </a:r>
          <a:r>
            <a:rPr lang="ko-KR" altLang="en-US" sz="1800" kern="1200" dirty="0">
              <a:latin typeface="+mn-ea"/>
            </a:rPr>
            <a:t>이상인 자</a:t>
          </a:r>
          <a:endParaRPr lang="en-US" altLang="ko-KR" sz="1800" kern="1200" dirty="0">
            <a:latin typeface="+mn-ea"/>
          </a:endParaRPr>
        </a:p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kern="1200" dirty="0">
              <a:latin typeface="+mn-ea"/>
            </a:rPr>
            <a:t>신청일 </a:t>
          </a:r>
          <a:r>
            <a:rPr lang="en-US" altLang="ko-KR" sz="1800" kern="1200" dirty="0">
              <a:latin typeface="+mn-ea"/>
            </a:rPr>
            <a:t>: </a:t>
          </a:r>
          <a:r>
            <a:rPr lang="ko-KR" altLang="en-US" sz="1800" kern="1200" dirty="0">
              <a:latin typeface="+mn-ea"/>
            </a:rPr>
            <a:t>추후 공지</a:t>
          </a:r>
          <a:endParaRPr lang="en-US" altLang="ko-KR" sz="1800" kern="1200" dirty="0">
            <a:latin typeface="+mn-ea"/>
          </a:endParaRPr>
        </a:p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kern="1200" dirty="0">
              <a:latin typeface="+mn-ea"/>
            </a:rPr>
            <a:t>선발 </a:t>
          </a:r>
          <a:r>
            <a:rPr lang="en-US" altLang="ko-KR" sz="1800" kern="1200" dirty="0">
              <a:latin typeface="+mn-ea"/>
            </a:rPr>
            <a:t>: </a:t>
          </a:r>
          <a:r>
            <a:rPr lang="ko-KR" altLang="en-US" sz="1800" kern="1200" dirty="0" err="1">
              <a:latin typeface="+mn-ea"/>
            </a:rPr>
            <a:t>통계학전공장학금관리위원</a:t>
          </a:r>
          <a:r>
            <a:rPr lang="en-US" altLang="ko-KR" sz="1800" kern="1200" dirty="0">
              <a:latin typeface="+mn-ea"/>
            </a:rPr>
            <a:t>	</a:t>
          </a:r>
          <a:r>
            <a:rPr lang="ko-KR" altLang="en-US" sz="1800" kern="1200" dirty="0">
              <a:latin typeface="+mn-ea"/>
            </a:rPr>
            <a:t>회의 심의 및 의결을 통해 선발</a:t>
          </a:r>
          <a:endParaRPr lang="en-US" altLang="ko-KR" sz="1800" kern="1200" dirty="0">
            <a:latin typeface="+mn-ea"/>
          </a:endParaRPr>
        </a:p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kern="1200" dirty="0">
              <a:latin typeface="+mn-ea"/>
            </a:rPr>
            <a:t>지급액 </a:t>
          </a:r>
          <a:r>
            <a:rPr lang="en-US" altLang="ko-KR" sz="1800" kern="1200" dirty="0">
              <a:latin typeface="+mn-ea"/>
            </a:rPr>
            <a:t>: 1</a:t>
          </a:r>
          <a:r>
            <a:rPr lang="ko-KR" altLang="en-US" sz="1800" kern="1200" dirty="0">
              <a:latin typeface="+mn-ea"/>
            </a:rPr>
            <a:t>학기 등록금 일체</a:t>
          </a:r>
          <a:endParaRPr lang="en-US" altLang="ko-KR" sz="1800" kern="1200" dirty="0">
            <a:latin typeface="+mn-ea"/>
          </a:endParaRPr>
        </a:p>
      </dsp:txBody>
      <dsp:txXfrm>
        <a:off x="7982" y="681325"/>
        <a:ext cx="3858085" cy="3904860"/>
      </dsp:txXfrm>
    </dsp:sp>
    <dsp:sp modelId="{AC7539BB-2732-4319-8E99-EBDF135B0BFE}">
      <dsp:nvSpPr>
        <dsp:cNvPr id="0" name=""/>
        <dsp:cNvSpPr/>
      </dsp:nvSpPr>
      <dsp:spPr>
        <a:xfrm>
          <a:off x="4363532" y="-60224"/>
          <a:ext cx="3858085" cy="741549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7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0" tIns="0" rIns="108000" bIns="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dirty="0">
              <a:latin typeface="+mn-ea"/>
            </a:rPr>
            <a:t>대학원 </a:t>
          </a:r>
          <a:r>
            <a:rPr lang="en-US" altLang="ko-KR" sz="1800" b="1" kern="1200" dirty="0">
              <a:latin typeface="+mn-ea"/>
            </a:rPr>
            <a:t>: </a:t>
          </a:r>
          <a:r>
            <a:rPr lang="ko-KR" altLang="en-US" sz="1800" b="1" kern="1200" dirty="0">
              <a:latin typeface="+mn-ea"/>
            </a:rPr>
            <a:t>원명 남궁 평 교수 장학금 </a:t>
          </a:r>
          <a:endParaRPr lang="en-US" altLang="ko-KR" sz="1800" b="1" kern="1200" dirty="0">
            <a:latin typeface="+mn-ea"/>
          </a:endParaRPr>
        </a:p>
      </dsp:txBody>
      <dsp:txXfrm>
        <a:off x="4363532" y="-60224"/>
        <a:ext cx="3858085" cy="741549"/>
      </dsp:txXfrm>
    </dsp:sp>
    <dsp:sp modelId="{D80A78E2-8476-4972-8C4C-35CFDAB1A6E6}">
      <dsp:nvSpPr>
        <dsp:cNvPr id="0" name=""/>
        <dsp:cNvSpPr/>
      </dsp:nvSpPr>
      <dsp:spPr>
        <a:xfrm>
          <a:off x="4363532" y="681325"/>
          <a:ext cx="3858085" cy="390486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 val="4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altLang="ko-KR" sz="1600" kern="1200" dirty="0">
              <a:latin typeface="+mn-ea"/>
            </a:rPr>
            <a:t> </a:t>
          </a:r>
          <a:r>
            <a:rPr lang="ko-KR" altLang="en-US" sz="1800" kern="1200" dirty="0">
              <a:latin typeface="+mn-ea"/>
            </a:rPr>
            <a:t>대상 </a:t>
          </a:r>
          <a:r>
            <a:rPr lang="en-US" altLang="ko-KR" sz="1800" kern="1200" dirty="0">
              <a:latin typeface="+mn-ea"/>
            </a:rPr>
            <a:t>: </a:t>
          </a:r>
          <a:r>
            <a:rPr lang="ko-KR" altLang="en-US" sz="1800" kern="1200" dirty="0">
              <a:latin typeface="+mn-ea"/>
            </a:rPr>
            <a:t>매년 대학원 통계학과 </a:t>
          </a:r>
          <a:r>
            <a:rPr lang="en-US" altLang="ko-KR" sz="1800" kern="1200" dirty="0">
              <a:latin typeface="+mn-ea"/>
            </a:rPr>
            <a:t>2</a:t>
          </a:r>
          <a:r>
            <a:rPr lang="ko-KR" altLang="en-US" sz="1800" kern="1200" dirty="0">
              <a:latin typeface="+mn-ea"/>
            </a:rPr>
            <a:t>학기에 진입하는 학생</a:t>
          </a:r>
          <a:endParaRPr lang="ko-KR" altLang="en-US" sz="1800" kern="1200" dirty="0"/>
        </a:p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kern="1200" dirty="0">
              <a:latin typeface="+mn-ea"/>
            </a:rPr>
            <a:t>조건 </a:t>
          </a:r>
          <a:r>
            <a:rPr lang="en-US" altLang="ko-KR" sz="1800" kern="1200" dirty="0">
              <a:latin typeface="+mn-ea"/>
            </a:rPr>
            <a:t>: </a:t>
          </a:r>
          <a:r>
            <a:rPr lang="ko-KR" altLang="en-US" sz="1800" kern="1200" dirty="0">
              <a:latin typeface="+mn-ea"/>
            </a:rPr>
            <a:t>직전학기에 </a:t>
          </a:r>
          <a:r>
            <a:rPr lang="en-US" altLang="ko-KR" sz="1800" kern="1200" dirty="0">
              <a:latin typeface="+mn-ea"/>
            </a:rPr>
            <a:t>9</a:t>
          </a:r>
          <a:r>
            <a:rPr lang="ko-KR" altLang="en-US" sz="1800" kern="1200" dirty="0">
              <a:latin typeface="+mn-ea"/>
            </a:rPr>
            <a:t>학점 이상 이수</a:t>
          </a:r>
          <a:r>
            <a:rPr lang="en-US" altLang="ko-KR" sz="1800" kern="1200" dirty="0">
              <a:latin typeface="+mn-ea"/>
            </a:rPr>
            <a:t>, </a:t>
          </a:r>
          <a:r>
            <a:rPr lang="ko-KR" altLang="en-US" sz="1800" kern="1200" dirty="0">
              <a:latin typeface="+mn-ea"/>
            </a:rPr>
            <a:t>평점평균이 </a:t>
          </a:r>
          <a:r>
            <a:rPr lang="en-US" altLang="ko-KR" sz="1800" kern="1200" dirty="0">
              <a:latin typeface="+mn-ea"/>
            </a:rPr>
            <a:t>3.0 </a:t>
          </a:r>
          <a:r>
            <a:rPr lang="ko-KR" altLang="en-US" sz="1800" kern="1200" dirty="0">
              <a:latin typeface="+mn-ea"/>
            </a:rPr>
            <a:t>이상인 자</a:t>
          </a:r>
          <a:endParaRPr lang="en-US" altLang="ko-KR" sz="1800" kern="1200" dirty="0">
            <a:latin typeface="+mn-ea"/>
          </a:endParaRPr>
        </a:p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kern="1200" dirty="0">
              <a:latin typeface="+mn-ea"/>
            </a:rPr>
            <a:t>신청일 </a:t>
          </a:r>
          <a:r>
            <a:rPr lang="en-US" altLang="ko-KR" sz="1800" kern="1200" dirty="0">
              <a:latin typeface="+mn-ea"/>
            </a:rPr>
            <a:t>: 1</a:t>
          </a:r>
          <a:r>
            <a:rPr lang="ko-KR" altLang="en-US" sz="1800" kern="1200" dirty="0">
              <a:latin typeface="+mn-ea"/>
            </a:rPr>
            <a:t>학기 성적 처리 후</a:t>
          </a:r>
          <a:endParaRPr lang="en-US" altLang="ko-KR" sz="1800" kern="1200" dirty="0">
            <a:latin typeface="+mn-ea"/>
          </a:endParaRPr>
        </a:p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kern="1200" dirty="0">
              <a:latin typeface="+mn-ea"/>
            </a:rPr>
            <a:t>선발 </a:t>
          </a:r>
          <a:r>
            <a:rPr lang="en-US" altLang="ko-KR" sz="1800" kern="1200" dirty="0">
              <a:latin typeface="+mn-ea"/>
            </a:rPr>
            <a:t>: </a:t>
          </a:r>
          <a:r>
            <a:rPr lang="ko-KR" altLang="en-US" sz="1800" kern="1200" dirty="0" err="1">
              <a:latin typeface="+mn-ea"/>
            </a:rPr>
            <a:t>원명남궁평장학금관리위원회의</a:t>
          </a:r>
          <a:r>
            <a:rPr lang="ko-KR" altLang="en-US" sz="1800" kern="1200" dirty="0">
              <a:latin typeface="+mn-ea"/>
            </a:rPr>
            <a:t> </a:t>
          </a:r>
          <a:r>
            <a:rPr lang="en-US" altLang="ko-KR" sz="1800" kern="1200" dirty="0">
              <a:latin typeface="+mn-ea"/>
            </a:rPr>
            <a:t>	</a:t>
          </a:r>
          <a:r>
            <a:rPr lang="ko-KR" altLang="en-US" sz="1800" kern="1200" dirty="0">
              <a:latin typeface="+mn-ea"/>
            </a:rPr>
            <a:t>심의 및 의결을 통해 선발</a:t>
          </a:r>
          <a:endParaRPr lang="en-US" altLang="ko-KR" sz="1800" kern="1200" dirty="0">
            <a:latin typeface="+mn-ea"/>
          </a:endParaRPr>
        </a:p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800" kern="1200" dirty="0">
              <a:latin typeface="+mn-ea"/>
            </a:rPr>
            <a:t>지급액 </a:t>
          </a:r>
          <a:r>
            <a:rPr lang="en-US" altLang="ko-KR" sz="1800" kern="1200" dirty="0">
              <a:latin typeface="+mn-ea"/>
            </a:rPr>
            <a:t>: 200</a:t>
          </a:r>
          <a:r>
            <a:rPr lang="ko-KR" altLang="en-US" sz="1800" kern="1200" dirty="0">
              <a:latin typeface="+mn-ea"/>
            </a:rPr>
            <a:t>만원</a:t>
          </a:r>
          <a:endParaRPr lang="en-US" altLang="ko-KR" sz="1800" kern="1200" dirty="0">
            <a:latin typeface="+mn-ea"/>
          </a:endParaRPr>
        </a:p>
      </dsp:txBody>
      <dsp:txXfrm>
        <a:off x="4363532" y="681325"/>
        <a:ext cx="3858085" cy="3904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B06C5-9701-4A3B-AB77-504689037710}" type="datetimeFigureOut">
              <a:rPr lang="ko-KR" altLang="en-US" smtClean="0"/>
              <a:pPr/>
              <a:t>2020-10-08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8D045-80DC-4DAE-A8F7-2A937EB41B6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7978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56EA6-A0BB-4F2C-9A1F-F9777BB6C630}" type="datetimeFigureOut">
              <a:rPr lang="ko-KR" altLang="en-US" smtClean="0"/>
              <a:pPr/>
              <a:t>2020-10-08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1E416-7A22-417F-A6D7-7FEBE798B20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85871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1E416-7A22-417F-A6D7-7FEBE798B20C}" type="slidenum">
              <a:rPr lang="ko-KR" altLang="en-US" smtClean="0"/>
              <a:pPr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5553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F2C810-2640-4629-82D7-038A08858ACB}" type="datetime1">
              <a:rPr lang="ko-KR" altLang="en-US" smtClean="0"/>
              <a:pPr/>
              <a:t>2020-10-08</a:t>
            </a:fld>
            <a:endParaRPr lang="ko-KR" altLang="en-US" dirty="0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31A8D9-D51A-4016-9CE8-A529100C0A1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B287-1828-469D-B478-BD3A0B7A2869}" type="datetime1">
              <a:rPr lang="ko-KR" altLang="en-US" smtClean="0"/>
              <a:pPr/>
              <a:t>2020-10-08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A8D9-D51A-4016-9CE8-A529100C0A1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6145-15A6-47CB-9707-A197F630F04B}" type="datetime1">
              <a:rPr lang="ko-KR" altLang="en-US" smtClean="0"/>
              <a:pPr/>
              <a:t>2020-10-08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A8D9-D51A-4016-9CE8-A529100C0A1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396A-CAE7-4A2E-BB27-CA30FAA6DC1A}" type="datetime1">
              <a:rPr lang="ko-KR" altLang="en-US" smtClean="0"/>
              <a:pPr/>
              <a:t>2020-10-08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A8D9-D51A-4016-9CE8-A529100C0A1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C762-58A0-4309-8862-D19EB02D98B4}" type="datetime1">
              <a:rPr lang="ko-KR" altLang="en-US" smtClean="0"/>
              <a:pPr/>
              <a:t>2020-10-08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A8D9-D51A-4016-9CE8-A529100C0A1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E29F-B224-4E4C-B8DD-AE5E18E370B5}" type="datetime1">
              <a:rPr lang="ko-KR" altLang="en-US" smtClean="0"/>
              <a:pPr/>
              <a:t>2020-10-08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A8D9-D51A-4016-9CE8-A529100C0A1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6E17-3EA6-41A8-846A-9F9BFD43DB0B}" type="datetime1">
              <a:rPr lang="ko-KR" altLang="en-US" smtClean="0"/>
              <a:pPr/>
              <a:t>2020-10-08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A8D9-D51A-4016-9CE8-A529100C0A1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588-9435-4A2F-8E5E-5B3A42146A46}" type="datetime1">
              <a:rPr lang="ko-KR" altLang="en-US" smtClean="0"/>
              <a:pPr/>
              <a:t>2020-10-08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A8D9-D51A-4016-9CE8-A529100C0A1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9839-F513-452A-B357-254E926E30E4}" type="datetime1">
              <a:rPr lang="ko-KR" altLang="en-US" smtClean="0"/>
              <a:pPr/>
              <a:t>2020-10-08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A8D9-D51A-4016-9CE8-A529100C0A1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18F41AD-C1FD-4053-A39A-BD0A045D3F95}" type="datetime1">
              <a:rPr lang="ko-KR" altLang="en-US" smtClean="0"/>
              <a:pPr/>
              <a:t>2020-10-08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A8D9-D51A-4016-9CE8-A529100C0A1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dirty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B1779C-9248-49E5-83DB-32FCE9FE0940}" type="datetime1">
              <a:rPr lang="ko-KR" altLang="en-US" smtClean="0"/>
              <a:pPr/>
              <a:t>2020-10-08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31A8D9-D51A-4016-9CE8-A529100C0A1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53E736-0EFD-4E9C-B067-AB0B18CCC009}" type="datetime1">
              <a:rPr lang="ko-KR" altLang="en-US" smtClean="0"/>
              <a:pPr/>
              <a:t>2020-10-08</a:t>
            </a:fld>
            <a:endParaRPr lang="ko-KR" altLang="en-US" dirty="0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31A8D9-D51A-4016-9CE8-A529100C0A1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ishspsy@skku.edu" TargetMode="External"/><Relationship Id="rId3" Type="http://schemas.openxmlformats.org/officeDocument/2006/relationships/hyperlink" Target="mailto:dkim@skku.edu" TargetMode="External"/><Relationship Id="rId7" Type="http://schemas.openxmlformats.org/officeDocument/2006/relationships/hyperlink" Target="mailto:erlee@skku.edu" TargetMode="External"/><Relationship Id="rId2" Type="http://schemas.openxmlformats.org/officeDocument/2006/relationships/hyperlink" Target="mailto:cshong@skku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rbaek@skku.edu" TargetMode="External"/><Relationship Id="rId5" Type="http://schemas.openxmlformats.org/officeDocument/2006/relationships/hyperlink" Target="mailto:keunbaik@skku.edu" TargetMode="External"/><Relationship Id="rId10" Type="http://schemas.openxmlformats.org/officeDocument/2006/relationships/hyperlink" Target="mailto:kwonsanglee@skku.edu" TargetMode="External"/><Relationship Id="rId4" Type="http://schemas.openxmlformats.org/officeDocument/2006/relationships/hyperlink" Target="mailto:seobt@skku.edu" TargetMode="External"/><Relationship Id="rId9" Type="http://schemas.openxmlformats.org/officeDocument/2006/relationships/hyperlink" Target="mailto:chanmin.kim@skku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A8D9-D51A-4016-9CE8-A529100C0A12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827584" y="3429000"/>
            <a:ext cx="7643866" cy="1230810"/>
          </a:xfrm>
          <a:prstGeom prst="rect">
            <a:avLst/>
          </a:prstGeom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100" normalizeH="0" baseline="0" noProof="0" dirty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Department of  Statistics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altLang="ko-KR" sz="2800" spc="100" dirty="0">
                <a:ln w="18000">
                  <a:noFill/>
                  <a:prstDash val="solid"/>
                </a:ln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Monotype Corsiva" pitchFamily="66" charset="0"/>
              </a:rPr>
              <a:t>School of Economics</a:t>
            </a:r>
            <a:endParaRPr kumimoji="0" lang="ko-KR" altLang="en-US" sz="2800" b="0" i="0" u="none" strike="noStrike" kern="1200" cap="none" spc="100" normalizeH="0" baseline="0" noProof="0" dirty="0">
              <a:ln w="18000">
                <a:noFill/>
                <a:prstDash val="solid"/>
              </a:ln>
              <a:solidFill>
                <a:schemeClr val="tx1"/>
              </a:solidFill>
              <a:effectLst>
                <a:outerShdw blurRad="44450" dist="25400" dir="2700000" algn="tl" rotWithShape="0">
                  <a:schemeClr val="bg1">
                    <a:alpha val="51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44778" y="2276872"/>
            <a:ext cx="6609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/>
              <a:t>2020</a:t>
            </a:r>
            <a:r>
              <a:rPr lang="ko-KR" altLang="en-US" sz="3600" b="1" dirty="0"/>
              <a:t>년 통계학 전공 소개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666287" y="6381328"/>
            <a:ext cx="365760" cy="365125"/>
          </a:xfrm>
        </p:spPr>
        <p:txBody>
          <a:bodyPr/>
          <a:lstStyle/>
          <a:p>
            <a:fld id="{C631A8D9-D51A-4016-9CE8-A529100C0A12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90654" y="25085"/>
            <a:ext cx="8229600" cy="926951"/>
          </a:xfrm>
        </p:spPr>
        <p:txBody>
          <a:bodyPr>
            <a:normAutofit/>
          </a:bodyPr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  <a:effectLst/>
                <a:latin typeface="+mn-ea"/>
                <a:ea typeface="+mn-ea"/>
              </a:rPr>
              <a:t>더 궁금하면</a:t>
            </a:r>
            <a:r>
              <a:rPr lang="en-US" altLang="ko-KR" sz="2800" dirty="0">
                <a:solidFill>
                  <a:schemeClr val="tx1"/>
                </a:solidFill>
                <a:effectLst/>
                <a:latin typeface="+mn-ea"/>
                <a:ea typeface="+mn-ea"/>
              </a:rPr>
              <a:t>?</a:t>
            </a:r>
            <a:endParaRPr lang="ko-KR" altLang="en-US" sz="2800" dirty="0"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0645" y="138137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+mn-ea"/>
              </a:rPr>
              <a:t>통계학과 </a:t>
            </a:r>
            <a:r>
              <a:rPr lang="ko-KR" altLang="en-US" dirty="0" err="1">
                <a:latin typeface="+mn-ea"/>
              </a:rPr>
              <a:t>교육지원실</a:t>
            </a:r>
            <a:r>
              <a:rPr lang="ko-KR" altLang="en-US" dirty="0">
                <a:latin typeface="+mn-ea"/>
              </a:rPr>
              <a:t>        ☎</a:t>
            </a:r>
            <a:r>
              <a:rPr lang="en-US" altLang="ko-KR" dirty="0">
                <a:latin typeface="+mn-ea"/>
              </a:rPr>
              <a:t>760-0461   </a:t>
            </a:r>
            <a:r>
              <a:rPr lang="ko-KR" altLang="en-US" dirty="0" err="1">
                <a:latin typeface="+mn-ea"/>
              </a:rPr>
              <a:t>다산경제관</a:t>
            </a:r>
            <a:r>
              <a:rPr lang="ko-KR" altLang="en-US" dirty="0">
                <a:latin typeface="+mn-ea"/>
              </a:rPr>
              <a:t> </a:t>
            </a:r>
            <a:r>
              <a:rPr lang="en-US" altLang="ko-KR" dirty="0">
                <a:latin typeface="+mn-ea"/>
              </a:rPr>
              <a:t>32427</a:t>
            </a:r>
          </a:p>
          <a:p>
            <a:r>
              <a:rPr lang="ko-KR" altLang="en-US" dirty="0">
                <a:latin typeface="+mn-ea"/>
              </a:rPr>
              <a:t>통계학과 홈페이지            </a:t>
            </a:r>
            <a:r>
              <a:rPr lang="en-US" altLang="ko-KR" dirty="0">
                <a:latin typeface="+mn-ea"/>
              </a:rPr>
              <a:t>https://</a:t>
            </a:r>
            <a:r>
              <a:rPr lang="en-US" altLang="ko-KR" dirty="0" smtClean="0">
                <a:latin typeface="+mn-ea"/>
              </a:rPr>
              <a:t>stat.skku.edu</a:t>
            </a:r>
            <a:endParaRPr lang="ko-KR" altLang="en-US" dirty="0">
              <a:latin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0645" y="734246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전공사무실</a:t>
            </a:r>
            <a:r>
              <a:rPr lang="en-US" altLang="ko-KR" dirty="0"/>
              <a:t>, </a:t>
            </a:r>
            <a:r>
              <a:rPr lang="ko-KR" altLang="en-US" dirty="0"/>
              <a:t>전공 홈페이지 또는 각 전공의 교수님과 전공 상담 </a:t>
            </a:r>
            <a:endParaRPr lang="en-US" altLang="ko-KR" dirty="0"/>
          </a:p>
          <a:p>
            <a:r>
              <a:rPr lang="en-US" altLang="ko-KR" dirty="0"/>
              <a:t>(</a:t>
            </a:r>
            <a:r>
              <a:rPr lang="ko-KR" altLang="en-US" dirty="0"/>
              <a:t>면대면 혹은 </a:t>
            </a:r>
            <a:r>
              <a:rPr lang="en-US" altLang="ko-KR" dirty="0"/>
              <a:t>e-mail)</a:t>
            </a:r>
            <a:r>
              <a:rPr lang="ko-KR" altLang="en-US" dirty="0"/>
              <a:t>을 통하여 문의하세요</a:t>
            </a:r>
            <a:r>
              <a:rPr lang="en-US" altLang="ko-KR" dirty="0"/>
              <a:t>!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477514"/>
              </p:ext>
            </p:extLst>
          </p:nvPr>
        </p:nvGraphicFramePr>
        <p:xfrm>
          <a:off x="538989" y="2028496"/>
          <a:ext cx="8158963" cy="4332287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097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8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9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1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20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17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교수 성명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전공분야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연구실전화번호</a:t>
                      </a:r>
                    </a:p>
                  </a:txBody>
                  <a:tcPr marL="36000" marR="36000"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연구실위치 및 </a:t>
                      </a:r>
                      <a:r>
                        <a:rPr lang="en-US" altLang="ko-KR" sz="1200" dirty="0"/>
                        <a:t>e-mail </a:t>
                      </a:r>
                      <a:r>
                        <a:rPr lang="ko-KR" altLang="en-US" sz="1200" dirty="0"/>
                        <a:t>주소</a:t>
                      </a: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1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홍종선 교수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이론통계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760-0467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다산경제관 </a:t>
                      </a:r>
                      <a:r>
                        <a:rPr lang="en-US" altLang="ko-KR" sz="1200" dirty="0"/>
                        <a:t>4</a:t>
                      </a:r>
                      <a:r>
                        <a:rPr lang="ko-KR" altLang="en-US" sz="1200" dirty="0"/>
                        <a:t>층 </a:t>
                      </a:r>
                      <a:r>
                        <a:rPr lang="en-US" altLang="ko-KR" sz="1200" dirty="0"/>
                        <a:t>32405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>
                          <a:hlinkClick r:id="rId2"/>
                        </a:rPr>
                        <a:t>cshong@skku.edu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김동욱 교수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바이오통계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760-0469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다산경제관 </a:t>
                      </a:r>
                      <a:r>
                        <a:rPr lang="en-US" altLang="ko-KR" sz="1200" dirty="0"/>
                        <a:t>4</a:t>
                      </a:r>
                      <a:r>
                        <a:rPr lang="ko-KR" altLang="en-US" sz="1200" dirty="0"/>
                        <a:t>층 </a:t>
                      </a:r>
                      <a:r>
                        <a:rPr lang="en-US" altLang="ko-KR" sz="1200" dirty="0"/>
                        <a:t>32406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>
                          <a:hlinkClick r:id="rId3"/>
                        </a:rPr>
                        <a:t>dkim@skku.edu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9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박종선 교수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전산 통계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760-0468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다산경제관 </a:t>
                      </a:r>
                      <a:r>
                        <a:rPr lang="en-US" altLang="ko-KR" sz="1200" dirty="0"/>
                        <a:t>4</a:t>
                      </a:r>
                      <a:r>
                        <a:rPr lang="ko-KR" altLang="en-US" sz="1200" dirty="0"/>
                        <a:t>층 </a:t>
                      </a:r>
                      <a:r>
                        <a:rPr lang="en-US" altLang="ko-KR" sz="1200" dirty="0"/>
                        <a:t>32404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>
                          <a:hlinkClick r:id="rId3"/>
                        </a:rPr>
                        <a:t>cspark@skku.edu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9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서병태 교수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혼합모형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760-0464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다산경제관 </a:t>
                      </a:r>
                      <a:r>
                        <a:rPr lang="en-US" altLang="ko-KR" sz="1200" dirty="0"/>
                        <a:t>4</a:t>
                      </a:r>
                      <a:r>
                        <a:rPr lang="ko-KR" altLang="en-US" sz="1200" dirty="0"/>
                        <a:t>층 </a:t>
                      </a:r>
                      <a:r>
                        <a:rPr lang="en-US" altLang="ko-KR" sz="1200" dirty="0"/>
                        <a:t>32401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>
                          <a:hlinkClick r:id="rId4"/>
                        </a:rPr>
                        <a:t>seobt@skku.edu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2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이근백 교수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일반화선형모형</a:t>
                      </a:r>
                      <a:r>
                        <a:rPr lang="en-US" altLang="ko-KR" sz="1200" dirty="0" smtClean="0"/>
                        <a:t>/</a:t>
                      </a:r>
                    </a:p>
                    <a:p>
                      <a:pPr algn="ctr" latinLnBrk="1"/>
                      <a:r>
                        <a:rPr lang="ko-KR" altLang="en-US" sz="1200" dirty="0" smtClean="0"/>
                        <a:t>경시적자료분석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760-0465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다산경제관 </a:t>
                      </a:r>
                      <a:r>
                        <a:rPr lang="en-US" altLang="ko-KR" sz="1200" dirty="0"/>
                        <a:t>4</a:t>
                      </a:r>
                      <a:r>
                        <a:rPr lang="ko-KR" altLang="en-US" sz="1200" dirty="0"/>
                        <a:t>층 </a:t>
                      </a:r>
                      <a:r>
                        <a:rPr lang="en-US" altLang="ko-KR" sz="1200" dirty="0"/>
                        <a:t>32402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>
                          <a:hlinkClick r:id="rId5"/>
                        </a:rPr>
                        <a:t>keunbaik@skku.edu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백창룡 교수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시계열분석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760-0602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다산경제관 </a:t>
                      </a:r>
                      <a:r>
                        <a:rPr lang="en-US" altLang="ko-KR" sz="1200" dirty="0"/>
                        <a:t>4</a:t>
                      </a:r>
                      <a:r>
                        <a:rPr lang="ko-KR" altLang="en-US" sz="1200" dirty="0"/>
                        <a:t>층 </a:t>
                      </a:r>
                      <a:r>
                        <a:rPr lang="en-US" altLang="ko-KR" sz="1200" dirty="0"/>
                        <a:t>32410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>
                          <a:hlinkClick r:id="rId6"/>
                        </a:rPr>
                        <a:t>crbaek@skku.edu</a:t>
                      </a:r>
                      <a:endParaRPr lang="en-US" altLang="ko-KR" sz="1200" dirty="0"/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김재직</a:t>
                      </a:r>
                      <a:r>
                        <a:rPr lang="ko-KR" altLang="en-US" sz="1200" dirty="0"/>
                        <a:t> 교수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다변량분석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760-0474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다산경제관</a:t>
                      </a:r>
                      <a:r>
                        <a:rPr lang="ko-KR" altLang="en-US" sz="1200" dirty="0"/>
                        <a:t> </a:t>
                      </a:r>
                      <a:r>
                        <a:rPr lang="en-US" altLang="ko-KR" sz="1200" dirty="0"/>
                        <a:t>4</a:t>
                      </a:r>
                      <a:r>
                        <a:rPr lang="ko-KR" altLang="en-US" sz="1200" dirty="0"/>
                        <a:t>층 </a:t>
                      </a:r>
                      <a:r>
                        <a:rPr lang="en-US" altLang="ko-KR" sz="1200" dirty="0"/>
                        <a:t>32414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hlinkClick r:id="rId6"/>
                        </a:rPr>
                        <a:t>jaejik@skku.edu</a:t>
                      </a:r>
                      <a:endParaRPr lang="en-US" altLang="ko-KR" sz="1200" dirty="0"/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이은령</a:t>
                      </a:r>
                      <a:r>
                        <a:rPr lang="ko-KR" altLang="en-US" sz="1200" dirty="0"/>
                        <a:t> 교수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고차원통계모형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760-0492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err="1"/>
                        <a:t>다산경제관</a:t>
                      </a:r>
                      <a:r>
                        <a:rPr lang="ko-KR" altLang="en-US" sz="1200" dirty="0"/>
                        <a:t> </a:t>
                      </a:r>
                      <a:r>
                        <a:rPr lang="en-US" altLang="ko-KR" sz="1200" dirty="0"/>
                        <a:t>4</a:t>
                      </a:r>
                      <a:r>
                        <a:rPr lang="ko-KR" altLang="en-US" sz="1200" dirty="0"/>
                        <a:t>층 </a:t>
                      </a:r>
                      <a:r>
                        <a:rPr lang="en-US" altLang="ko-KR" sz="1200" dirty="0"/>
                        <a:t>32413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hlinkClick r:id="rId7"/>
                        </a:rPr>
                        <a:t>erlee@skku.edu</a:t>
                      </a:r>
                      <a:endParaRPr lang="en-US" altLang="ko-KR" sz="1200" dirty="0"/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3259389646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박세영 교수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머신러닝</a:t>
                      </a:r>
                      <a:r>
                        <a:rPr lang="en-US" altLang="ko-KR" sz="1200" dirty="0"/>
                        <a:t>/</a:t>
                      </a:r>
                      <a:r>
                        <a:rPr lang="ko-KR" altLang="en-US" sz="1200" dirty="0"/>
                        <a:t>생물정보학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760-0435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다산경제관</a:t>
                      </a:r>
                      <a:r>
                        <a:rPr lang="ko-KR" altLang="en-US" sz="1200" dirty="0"/>
                        <a:t> </a:t>
                      </a:r>
                      <a:r>
                        <a:rPr lang="en-US" altLang="ko-KR" sz="1200" dirty="0"/>
                        <a:t>3</a:t>
                      </a:r>
                      <a:r>
                        <a:rPr lang="ko-KR" altLang="en-US" sz="1200" dirty="0"/>
                        <a:t>층 </a:t>
                      </a:r>
                      <a:r>
                        <a:rPr lang="en-US" altLang="ko-KR" sz="1200" dirty="0"/>
                        <a:t>32311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kern="1200" dirty="0">
                          <a:solidFill>
                            <a:schemeClr val="dk1"/>
                          </a:solidFill>
                          <a:effectLst/>
                          <a:hlinkClick r:id="rId8"/>
                        </a:rPr>
                        <a:t>ishspsy@skku.edu</a:t>
                      </a:r>
                      <a:endParaRPr kumimoji="0" lang="en-US" altLang="ko-K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878983805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김찬민</a:t>
                      </a:r>
                      <a:r>
                        <a:rPr lang="ko-KR" altLang="en-US" sz="1200" dirty="0"/>
                        <a:t> 교수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베이지안 </a:t>
                      </a:r>
                      <a:r>
                        <a:rPr lang="ko-KR" altLang="en-US" sz="1200" dirty="0" err="1"/>
                        <a:t>비모수</a:t>
                      </a:r>
                      <a:r>
                        <a:rPr lang="en-US" altLang="ko-KR" sz="1200" dirty="0"/>
                        <a:t>/</a:t>
                      </a:r>
                      <a:r>
                        <a:rPr lang="ko-KR" altLang="en-US" sz="1200" dirty="0"/>
                        <a:t>인과추론 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/>
                        <a:t>760-0495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/>
                        <a:t>다산경제관 </a:t>
                      </a:r>
                      <a:r>
                        <a:rPr lang="en-US" altLang="ko-KR" sz="1200" dirty="0"/>
                        <a:t>3</a:t>
                      </a:r>
                      <a:r>
                        <a:rPr lang="ko-KR" altLang="en-US" sz="1200" dirty="0"/>
                        <a:t>층 </a:t>
                      </a:r>
                      <a:r>
                        <a:rPr lang="en-US" altLang="ko-KR" sz="1200" dirty="0"/>
                        <a:t>32312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hlinkClick r:id="rId9"/>
                        </a:rPr>
                        <a:t>chanmin.kim@skku.edu</a:t>
                      </a:r>
                      <a:endParaRPr kumimoji="0" lang="en-US" altLang="ko-K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3808112407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이권상 교수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인과관계추론</a:t>
                      </a:r>
                      <a:r>
                        <a:rPr lang="en-US" altLang="ko-KR" sz="1200" dirty="0"/>
                        <a:t>, </a:t>
                      </a:r>
                      <a:r>
                        <a:rPr lang="ko-KR" altLang="en-US" sz="1200" dirty="0"/>
                        <a:t>관찰연구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/>
                        <a:t>760-0430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/>
                        <a:t>다산경제관 </a:t>
                      </a:r>
                      <a:r>
                        <a:rPr lang="en-US" altLang="ko-KR" sz="1200" dirty="0"/>
                        <a:t>3</a:t>
                      </a:r>
                      <a:r>
                        <a:rPr lang="ko-KR" altLang="en-US" sz="1200" dirty="0"/>
                        <a:t>층 </a:t>
                      </a:r>
                      <a:r>
                        <a:rPr lang="en-US" altLang="ko-KR" sz="1200" dirty="0"/>
                        <a:t>32310</a:t>
                      </a:r>
                      <a:endParaRPr lang="ko-KR" altLang="en-US" sz="1200" dirty="0"/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hlinkClick r:id="rId10"/>
                        </a:rPr>
                        <a:t>kwonsanglee@skku.edu</a:t>
                      </a:r>
                      <a:endParaRPr kumimoji="0" lang="en-US" altLang="ko-K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2871073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59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내용 개체 틀 14"/>
          <p:cNvSpPr>
            <a:spLocks noGrp="1"/>
          </p:cNvSpPr>
          <p:nvPr>
            <p:ph idx="1"/>
          </p:nvPr>
        </p:nvSpPr>
        <p:spPr>
          <a:xfrm>
            <a:off x="457200" y="792997"/>
            <a:ext cx="8291264" cy="53285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SzPct val="72000"/>
            </a:pPr>
            <a:r>
              <a:rPr lang="ko-KR" altLang="en-US" sz="1600" dirty="0">
                <a:latin typeface="+mj-ea"/>
                <a:ea typeface="+mj-ea"/>
              </a:rPr>
              <a:t>전통적인 통계학은 과세 및 병역을 위해 국가</a:t>
            </a:r>
            <a:r>
              <a:rPr lang="en-US" altLang="ko-KR" sz="1600" dirty="0">
                <a:latin typeface="+mj-ea"/>
                <a:ea typeface="+mj-ea"/>
              </a:rPr>
              <a:t>(State)</a:t>
            </a:r>
            <a:r>
              <a:rPr lang="ko-KR" altLang="en-US" sz="1600" dirty="0">
                <a:latin typeface="+mj-ea"/>
                <a:ea typeface="+mj-ea"/>
              </a:rPr>
              <a:t>의 인구 조사를 비롯한 경제</a:t>
            </a:r>
            <a:r>
              <a:rPr lang="en-US" altLang="ko-KR" sz="1600" dirty="0">
                <a:latin typeface="+mj-ea"/>
                <a:ea typeface="+mj-ea"/>
              </a:rPr>
              <a:t>, </a:t>
            </a:r>
            <a:r>
              <a:rPr lang="ko-KR" altLang="en-US" sz="1600" dirty="0">
                <a:latin typeface="+mj-ea"/>
                <a:ea typeface="+mj-ea"/>
              </a:rPr>
              <a:t>사회 정치적인 데이터의 모집에서 출발하였습니다</a:t>
            </a:r>
            <a:r>
              <a:rPr lang="en-US" altLang="ko-KR" sz="1600" dirty="0">
                <a:latin typeface="+mj-ea"/>
                <a:ea typeface="+mj-ea"/>
              </a:rPr>
              <a:t>. </a:t>
            </a:r>
          </a:p>
          <a:p>
            <a:pPr marL="109728" indent="0">
              <a:buSzPct val="72000"/>
              <a:buNone/>
            </a:pPr>
            <a:endParaRPr lang="en-US" altLang="ko-KR" sz="500" dirty="0">
              <a:latin typeface="+mj-ea"/>
              <a:ea typeface="+mj-ea"/>
            </a:endParaRPr>
          </a:p>
          <a:p>
            <a:pPr marL="109728" indent="0" algn="ctr">
              <a:buNone/>
            </a:pPr>
            <a:r>
              <a:rPr lang="en-US" altLang="ko-KR" sz="1600" dirty="0">
                <a:latin typeface="+mj-ea"/>
                <a:ea typeface="+mj-ea"/>
              </a:rPr>
              <a:t>Statistics = State + Arithmetic</a:t>
            </a:r>
          </a:p>
          <a:p>
            <a:endParaRPr lang="en-US" altLang="ko-KR" sz="1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>
                <a:latin typeface="+mj-ea"/>
                <a:ea typeface="+mj-ea"/>
              </a:rPr>
              <a:t>현대 통계학은 </a:t>
            </a:r>
            <a:r>
              <a:rPr lang="ko-KR" altLang="en-US" sz="1600" dirty="0">
                <a:solidFill>
                  <a:srgbClr val="FF0000"/>
                </a:solidFill>
                <a:latin typeface="+mj-ea"/>
                <a:ea typeface="+mj-ea"/>
              </a:rPr>
              <a:t>자료로부터 정보를 추출하는 과학</a:t>
            </a:r>
            <a:r>
              <a:rPr lang="ko-KR" altLang="en-US" sz="1600" dirty="0">
                <a:latin typeface="+mj-ea"/>
                <a:ea typeface="+mj-ea"/>
              </a:rPr>
              <a:t>으로 문제를 해결하기 위하여 수리적 정보나 자료를 수집</a:t>
            </a:r>
            <a:r>
              <a:rPr lang="en-US" altLang="ko-KR" sz="1600" dirty="0">
                <a:latin typeface="+mj-ea"/>
                <a:ea typeface="+mj-ea"/>
              </a:rPr>
              <a:t>, </a:t>
            </a:r>
            <a:r>
              <a:rPr lang="ko-KR" altLang="en-US" sz="1600" dirty="0">
                <a:latin typeface="+mj-ea"/>
                <a:ea typeface="+mj-ea"/>
              </a:rPr>
              <a:t>정리하여 분석하고 해석하는 과학입니다</a:t>
            </a:r>
            <a:r>
              <a:rPr lang="en-US" altLang="ko-KR" sz="1600" dirty="0">
                <a:latin typeface="+mj-ea"/>
                <a:ea typeface="+mj-ea"/>
              </a:rPr>
              <a:t>. </a:t>
            </a:r>
            <a:r>
              <a:rPr lang="ko-KR" altLang="en-US" sz="1600" dirty="0">
                <a:latin typeface="+mj-ea"/>
                <a:ea typeface="+mj-ea"/>
              </a:rPr>
              <a:t>좀 더 자세히 표현하면 관심 있는 사회과학 및 자연과학의 문제를 통계학 가설</a:t>
            </a:r>
            <a:r>
              <a:rPr lang="en-US" altLang="ko-KR" sz="1600" dirty="0">
                <a:latin typeface="+mj-ea"/>
                <a:ea typeface="+mj-ea"/>
              </a:rPr>
              <a:t>(statistical hypothesis)</a:t>
            </a:r>
            <a:r>
              <a:rPr lang="ko-KR" altLang="en-US" sz="1600" dirty="0">
                <a:latin typeface="+mj-ea"/>
                <a:ea typeface="+mj-ea"/>
              </a:rPr>
              <a:t>로 명확히 표현한 다음에 이를 입증하기 위해 자료를 수집 </a:t>
            </a:r>
            <a:r>
              <a:rPr lang="en-US" altLang="ko-KR" sz="1600" dirty="0">
                <a:latin typeface="+mj-ea"/>
                <a:ea typeface="+mj-ea"/>
              </a:rPr>
              <a:t>(Data collection) </a:t>
            </a:r>
            <a:r>
              <a:rPr lang="ko-KR" altLang="en-US" sz="1600" dirty="0">
                <a:latin typeface="+mj-ea"/>
                <a:ea typeface="+mj-ea"/>
              </a:rPr>
              <a:t>하고 분석 </a:t>
            </a:r>
            <a:r>
              <a:rPr lang="en-US" altLang="ko-KR" sz="1600" dirty="0">
                <a:latin typeface="+mj-ea"/>
                <a:ea typeface="+mj-ea"/>
              </a:rPr>
              <a:t>(Data Analysis)</a:t>
            </a:r>
            <a:r>
              <a:rPr lang="ko-KR" altLang="en-US" sz="1600" dirty="0">
                <a:latin typeface="+mj-ea"/>
                <a:ea typeface="+mj-ea"/>
              </a:rPr>
              <a:t>하여 수집한 자료에 의해서 가설이 타당한지를 확률적인 계산을 바탕으로 통계적 추론</a:t>
            </a:r>
            <a:r>
              <a:rPr lang="en-US" altLang="ko-KR" sz="1600" dirty="0">
                <a:latin typeface="+mj-ea"/>
                <a:ea typeface="+mj-ea"/>
              </a:rPr>
              <a:t>(Statistical inference)</a:t>
            </a:r>
            <a:r>
              <a:rPr lang="ko-KR" altLang="en-US" sz="1600" dirty="0">
                <a:latin typeface="+mj-ea"/>
                <a:ea typeface="+mj-ea"/>
              </a:rPr>
              <a:t>하는 전반적인 과정을 통계학이라 부릅니다</a:t>
            </a:r>
            <a:r>
              <a:rPr lang="en-US" altLang="ko-KR" sz="1600" dirty="0">
                <a:latin typeface="+mj-ea"/>
                <a:ea typeface="+mj-ea"/>
              </a:rPr>
              <a:t>. </a:t>
            </a:r>
          </a:p>
          <a:p>
            <a:endParaRPr lang="en-US" altLang="ko-KR" sz="100" dirty="0">
              <a:latin typeface="+mj-ea"/>
              <a:ea typeface="+mj-ea"/>
            </a:endParaRPr>
          </a:p>
          <a:p>
            <a:r>
              <a:rPr lang="ko-KR" altLang="en-US" sz="1600" dirty="0">
                <a:latin typeface="+mj-ea"/>
                <a:ea typeface="+mj-ea"/>
              </a:rPr>
              <a:t>통계학은 금융</a:t>
            </a:r>
            <a:r>
              <a:rPr lang="en-US" altLang="ko-KR" sz="1600" dirty="0">
                <a:latin typeface="+mj-ea"/>
                <a:ea typeface="+mj-ea"/>
              </a:rPr>
              <a:t>, </a:t>
            </a:r>
            <a:r>
              <a:rPr lang="ko-KR" altLang="en-US" sz="1600" dirty="0">
                <a:latin typeface="+mj-ea"/>
                <a:ea typeface="+mj-ea"/>
              </a:rPr>
              <a:t>경제</a:t>
            </a:r>
            <a:r>
              <a:rPr lang="en-US" altLang="ko-KR" sz="1600" dirty="0">
                <a:latin typeface="+mj-ea"/>
                <a:ea typeface="+mj-ea"/>
              </a:rPr>
              <a:t>, </a:t>
            </a:r>
            <a:r>
              <a:rPr lang="ko-KR" altLang="en-US" sz="1600" dirty="0">
                <a:latin typeface="+mj-ea"/>
                <a:ea typeface="+mj-ea"/>
              </a:rPr>
              <a:t>경영</a:t>
            </a:r>
            <a:r>
              <a:rPr lang="en-US" altLang="ko-KR" sz="1600" dirty="0">
                <a:latin typeface="+mj-ea"/>
                <a:ea typeface="+mj-ea"/>
              </a:rPr>
              <a:t>,</a:t>
            </a:r>
            <a:r>
              <a:rPr lang="ko-KR" altLang="en-US" sz="1600" dirty="0">
                <a:latin typeface="+mj-ea"/>
                <a:ea typeface="+mj-ea"/>
              </a:rPr>
              <a:t>경제</a:t>
            </a:r>
            <a:r>
              <a:rPr lang="en-US" altLang="ko-KR" sz="1600" dirty="0">
                <a:latin typeface="+mj-ea"/>
                <a:ea typeface="+mj-ea"/>
              </a:rPr>
              <a:t>, </a:t>
            </a:r>
            <a:r>
              <a:rPr lang="ko-KR" altLang="en-US" sz="1600" dirty="0">
                <a:latin typeface="+mj-ea"/>
                <a:ea typeface="+mj-ea"/>
              </a:rPr>
              <a:t>행정</a:t>
            </a:r>
            <a:r>
              <a:rPr lang="en-US" altLang="ko-KR" sz="1600" dirty="0">
                <a:latin typeface="+mj-ea"/>
                <a:ea typeface="+mj-ea"/>
              </a:rPr>
              <a:t>, </a:t>
            </a:r>
            <a:r>
              <a:rPr lang="ko-KR" altLang="en-US" sz="1600" dirty="0">
                <a:latin typeface="+mj-ea"/>
                <a:ea typeface="+mj-ea"/>
              </a:rPr>
              <a:t>사회과학</a:t>
            </a:r>
            <a:r>
              <a:rPr lang="en-US" altLang="ko-KR" sz="1600" dirty="0">
                <a:latin typeface="+mj-ea"/>
                <a:ea typeface="+mj-ea"/>
              </a:rPr>
              <a:t>, </a:t>
            </a:r>
            <a:r>
              <a:rPr lang="ko-KR" altLang="en-US" sz="1600" dirty="0">
                <a:latin typeface="+mj-ea"/>
                <a:ea typeface="+mj-ea"/>
              </a:rPr>
              <a:t>생명 공학 및 자연과학에 이르기까지 그 범위가 가장 넓은 학문 중의 하나 입니다</a:t>
            </a:r>
            <a:r>
              <a:rPr lang="en-US" altLang="ko-KR" sz="1600" dirty="0">
                <a:latin typeface="+mj-ea"/>
                <a:ea typeface="+mj-ea"/>
              </a:rPr>
              <a:t>. </a:t>
            </a:r>
          </a:p>
          <a:p>
            <a:pPr marL="109728" indent="0">
              <a:buNone/>
            </a:pPr>
            <a:endParaRPr lang="en-US" altLang="ko-KR" sz="3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>
                <a:latin typeface="+mj-ea"/>
                <a:ea typeface="+mj-ea"/>
              </a:rPr>
              <a:t>성균관대학교 통계학과에서는 통계 이론 및 다양한 통계 방법론을 기반으로 통계패키지를 통해서 실증 자료 분석을 직접 수행하고 결론을 도출하는 실무에 필요한 지식과 능력을 제공합니다</a:t>
            </a:r>
            <a:r>
              <a:rPr lang="en-US" altLang="ko-KR" sz="1600" dirty="0">
                <a:latin typeface="+mj-ea"/>
                <a:ea typeface="+mj-ea"/>
              </a:rPr>
              <a:t>.</a:t>
            </a:r>
            <a:endParaRPr lang="ko-KR" altLang="en-US" sz="1600" dirty="0">
              <a:latin typeface="+mj-ea"/>
              <a:ea typeface="+mj-ea"/>
            </a:endParaRPr>
          </a:p>
        </p:txBody>
      </p:sp>
      <p:sp>
        <p:nvSpPr>
          <p:cNvPr id="14" name="슬라이드 번호 개체 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A8D9-D51A-4016-9CE8-A529100C0A12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118524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  <a:effectLst/>
                <a:latin typeface="+mj-ea"/>
              </a:rPr>
              <a:t>통계학이란</a:t>
            </a:r>
            <a:r>
              <a:rPr lang="en-US" altLang="ko-KR" sz="2800" dirty="0">
                <a:solidFill>
                  <a:schemeClr val="tx1"/>
                </a:solidFill>
                <a:effectLst/>
                <a:latin typeface="+mj-ea"/>
              </a:rPr>
              <a:t>? </a:t>
            </a:r>
            <a:endParaRPr lang="ko-KR" altLang="en-US" sz="2800" dirty="0">
              <a:solidFill>
                <a:schemeClr val="tx1"/>
              </a:solidFill>
              <a:effectLst/>
              <a:latin typeface="+mj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967678"/>
            <a:ext cx="8229600" cy="12371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dirty="0">
                <a:latin typeface="+mn-ea"/>
              </a:rPr>
              <a:t>새로운 사회현상에 대한 호기심 및 탐구정신</a:t>
            </a:r>
            <a:endParaRPr lang="en-US" altLang="ko-KR" sz="16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>
                <a:latin typeface="+mn-ea"/>
              </a:rPr>
              <a:t>수리적 사고와 능력</a:t>
            </a:r>
            <a:r>
              <a:rPr lang="en-US" altLang="ko-KR" sz="1600" dirty="0">
                <a:latin typeface="+mn-ea"/>
              </a:rPr>
              <a:t>, </a:t>
            </a:r>
            <a:r>
              <a:rPr lang="ko-KR" altLang="en-US" sz="1600" dirty="0">
                <a:latin typeface="+mn-ea"/>
              </a:rPr>
              <a:t>컴퓨터 응용능력</a:t>
            </a:r>
            <a:endParaRPr lang="en-US" altLang="ko-KR" sz="16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>
                <a:latin typeface="+mn-ea"/>
              </a:rPr>
              <a:t>문제에 대한 창의적이고 논리적인 접근</a:t>
            </a:r>
            <a:r>
              <a:rPr lang="en-US" altLang="ko-KR" sz="1600" dirty="0">
                <a:latin typeface="+mn-ea"/>
              </a:rPr>
              <a:t>, </a:t>
            </a:r>
            <a:r>
              <a:rPr lang="ko-KR" altLang="en-US" sz="1600" dirty="0">
                <a:latin typeface="+mn-ea"/>
              </a:rPr>
              <a:t>적극적이고 분석적인 태도가 요구됨</a:t>
            </a:r>
            <a:r>
              <a:rPr lang="en-US" altLang="ko-KR" sz="1600" dirty="0">
                <a:latin typeface="+mn-ea"/>
              </a:rPr>
              <a:t> </a:t>
            </a:r>
            <a:endParaRPr lang="ko-KR" altLang="en-US" sz="1600" dirty="0">
              <a:latin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A8D9-D51A-4016-9CE8-A529100C0A12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  <a:effectLst/>
                <a:latin typeface="+mj-ea"/>
              </a:rPr>
              <a:t>학업에 필요한 적성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8422" y="2492896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>
                <a:latin typeface="+mj-ea"/>
                <a:ea typeface="+mj-ea"/>
              </a:rPr>
              <a:t>선배들이 생각하는 학업에 필요한 적성</a:t>
            </a:r>
          </a:p>
        </p:txBody>
      </p:sp>
      <p:sp>
        <p:nvSpPr>
          <p:cNvPr id="73" name="내용 개체 틀 2"/>
          <p:cNvSpPr txBox="1">
            <a:spLocks/>
          </p:cNvSpPr>
          <p:nvPr/>
        </p:nvSpPr>
        <p:spPr>
          <a:xfrm>
            <a:off x="457200" y="3048918"/>
            <a:ext cx="8229600" cy="3116385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1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1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70000"/>
              </a:lnSpc>
            </a:pPr>
            <a:r>
              <a:rPr lang="en-US" altLang="ko-KR" sz="1600" dirty="0"/>
              <a:t>분석적이거나 수치에 대해서 거부감이 없는 사람이 통계를 공부하기 좋은 성격이라고 생각합니다. 하지만 무엇 보다도 통계학을 </a:t>
            </a:r>
            <a:r>
              <a:rPr lang="en-US" altLang="ko-KR" sz="1600" dirty="0" err="1"/>
              <a:t>공부하기</a:t>
            </a:r>
            <a:r>
              <a:rPr lang="en-US" altLang="ko-KR" sz="1600" dirty="0"/>
              <a:t> </a:t>
            </a:r>
            <a:r>
              <a:rPr lang="en-US" altLang="ko-KR" sz="1600" dirty="0" err="1"/>
              <a:t>위해서는</a:t>
            </a:r>
            <a:r>
              <a:rPr lang="en-US" altLang="ko-KR" sz="1600" dirty="0"/>
              <a:t> </a:t>
            </a:r>
            <a:r>
              <a:rPr lang="ko-KR" altLang="en-US" sz="1600" dirty="0"/>
              <a:t>학문에 대한</a:t>
            </a:r>
            <a:r>
              <a:rPr lang="en-US" altLang="ko-KR" sz="1600" dirty="0"/>
              <a:t> </a:t>
            </a:r>
            <a:r>
              <a:rPr lang="ko-KR" altLang="en-US" sz="1600" dirty="0"/>
              <a:t>애착 및 </a:t>
            </a:r>
            <a:r>
              <a:rPr lang="en-US" altLang="ko-KR" sz="1600" dirty="0" err="1"/>
              <a:t>끈기가</a:t>
            </a:r>
            <a:r>
              <a:rPr lang="en-US" altLang="ko-KR" sz="1600" dirty="0"/>
              <a:t> 가장 중요하다고 생각합니다. </a:t>
            </a:r>
          </a:p>
          <a:p>
            <a:pPr>
              <a:lnSpc>
                <a:spcPct val="170000"/>
              </a:lnSpc>
            </a:pPr>
            <a:r>
              <a:rPr lang="ko-KR" altLang="en-US" sz="1600" dirty="0">
                <a:latin typeface="+mn-ea"/>
              </a:rPr>
              <a:t>수학에 대한 이해도가 좋은 사람이 유리하다</a:t>
            </a:r>
            <a:r>
              <a:rPr lang="en-US" altLang="ko-KR" sz="1600" dirty="0">
                <a:latin typeface="+mn-ea"/>
              </a:rPr>
              <a:t>. </a:t>
            </a:r>
            <a:r>
              <a:rPr lang="ko-KR" altLang="en-US" sz="1600" dirty="0">
                <a:latin typeface="+mn-ea"/>
              </a:rPr>
              <a:t>하지만 꼭 수학을 잘한다고 통계를 잘하는 것은 아니다</a:t>
            </a:r>
            <a:r>
              <a:rPr lang="en-US" altLang="ko-KR" sz="1600" dirty="0">
                <a:latin typeface="+mn-ea"/>
              </a:rPr>
              <a:t>. </a:t>
            </a:r>
            <a:r>
              <a:rPr lang="ko-KR" altLang="en-US" sz="1600" dirty="0">
                <a:latin typeface="+mn-ea"/>
              </a:rPr>
              <a:t>수학과 가까운 학문이지만 통계학에서는 통계학만의 특성이 있다</a:t>
            </a:r>
            <a:r>
              <a:rPr lang="en-US" altLang="ko-KR" sz="1600" dirty="0">
                <a:latin typeface="+mn-ea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sz="1600" dirty="0">
                <a:latin typeface="+mn-ea"/>
              </a:rPr>
              <a:t>통계를 하다 보면 다른 학문과 같이 연동되어 사용되기 때문에 그 분야에 대한 기초적 때로는 기초 이상의 부분까지 알고 있어야만 하는 경우가 상당 수 있다</a:t>
            </a:r>
            <a:r>
              <a:rPr lang="en-US" altLang="ko-KR" sz="1600" dirty="0">
                <a:latin typeface="+mn-ea"/>
              </a:rPr>
              <a:t>. </a:t>
            </a:r>
            <a:endParaRPr lang="ko-KR" altLang="en-US" sz="1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97532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251520" y="1492479"/>
            <a:ext cx="8640960" cy="4584935"/>
          </a:xfrm>
        </p:spPr>
        <p:txBody>
          <a:bodyPr>
            <a:normAutofit/>
          </a:bodyPr>
          <a:lstStyle/>
          <a:p>
            <a:r>
              <a:rPr lang="ko-KR" altLang="en-US" sz="2400" dirty="0">
                <a:latin typeface="+mj-ea"/>
                <a:ea typeface="+mj-ea"/>
              </a:rPr>
              <a:t>영국의 글로벌 대학평가 기관 </a:t>
            </a:r>
            <a:r>
              <a:rPr lang="en-US" altLang="ko-KR" sz="2400" dirty="0">
                <a:latin typeface="+mj-ea"/>
                <a:ea typeface="+mj-ea"/>
              </a:rPr>
              <a:t>QS(</a:t>
            </a:r>
            <a:r>
              <a:rPr lang="en-US" altLang="ko-KR" sz="2400" dirty="0" err="1">
                <a:latin typeface="+mj-ea"/>
                <a:ea typeface="+mj-ea"/>
              </a:rPr>
              <a:t>Quacquarelli</a:t>
            </a:r>
            <a:r>
              <a:rPr lang="en-US" altLang="ko-KR" sz="2400" dirty="0">
                <a:latin typeface="+mj-ea"/>
                <a:ea typeface="+mj-ea"/>
              </a:rPr>
              <a:t> </a:t>
            </a:r>
            <a:r>
              <a:rPr lang="en-US" altLang="ko-KR" sz="2400" dirty="0" err="1">
                <a:latin typeface="+mj-ea"/>
                <a:ea typeface="+mj-ea"/>
              </a:rPr>
              <a:t>symonds</a:t>
            </a:r>
            <a:r>
              <a:rPr lang="en-US" altLang="ko-KR" sz="2400" dirty="0">
                <a:latin typeface="+mj-ea"/>
                <a:ea typeface="+mj-ea"/>
              </a:rPr>
              <a:t>)</a:t>
            </a:r>
            <a:r>
              <a:rPr lang="ko-KR" altLang="en-US" sz="2400" dirty="0">
                <a:latin typeface="+mj-ea"/>
                <a:ea typeface="+mj-ea"/>
              </a:rPr>
              <a:t>가</a:t>
            </a:r>
            <a:r>
              <a:rPr lang="en-US" altLang="ko-KR" sz="2400" dirty="0">
                <a:latin typeface="+mj-ea"/>
                <a:ea typeface="+mj-ea"/>
              </a:rPr>
              <a:t> </a:t>
            </a:r>
            <a:r>
              <a:rPr lang="ko-KR" altLang="en-US" sz="2400" dirty="0">
                <a:latin typeface="+mj-ea"/>
                <a:ea typeface="+mj-ea"/>
              </a:rPr>
              <a:t>발표한 </a:t>
            </a:r>
            <a:r>
              <a:rPr lang="en-US" altLang="ko-KR" sz="2400" dirty="0">
                <a:latin typeface="+mj-ea"/>
                <a:ea typeface="+mj-ea"/>
              </a:rPr>
              <a:t>‘2019 QS </a:t>
            </a:r>
            <a:r>
              <a:rPr lang="ko-KR" altLang="en-US" sz="2400" dirty="0">
                <a:latin typeface="+mj-ea"/>
                <a:ea typeface="+mj-ea"/>
              </a:rPr>
              <a:t>세계 대학 평가 학과별 순위</a:t>
            </a:r>
            <a:r>
              <a:rPr lang="en-US" altLang="ko-KR" sz="2400" dirty="0">
                <a:latin typeface="+mj-ea"/>
                <a:ea typeface="+mj-ea"/>
              </a:rPr>
              <a:t>’</a:t>
            </a:r>
            <a:endParaRPr lang="ko-KR" altLang="en-US" sz="2400" dirty="0">
              <a:latin typeface="+mj-ea"/>
              <a:ea typeface="+mj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A8D9-D51A-4016-9CE8-A529100C0A12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>
                <a:effectLst/>
              </a:rPr>
              <a:t>2019 QS </a:t>
            </a:r>
            <a:r>
              <a:rPr lang="ko-KR" altLang="en-US" sz="3600" dirty="0">
                <a:effectLst/>
              </a:rPr>
              <a:t>세계대학평가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442" y="2378144"/>
            <a:ext cx="4392488" cy="3864535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2D5D8D0F-8DF1-482C-9DA9-72B24C3D580A}"/>
              </a:ext>
            </a:extLst>
          </p:cNvPr>
          <p:cNvSpPr/>
          <p:nvPr/>
        </p:nvSpPr>
        <p:spPr>
          <a:xfrm>
            <a:off x="2353454" y="5733256"/>
            <a:ext cx="4176464" cy="231906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7745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A8D9-D51A-4016-9CE8-A529100C0A12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  <a:effectLst/>
                <a:latin typeface="+mj-ea"/>
              </a:rPr>
              <a:t>전공 교과목 소개</a:t>
            </a:r>
          </a:p>
        </p:txBody>
      </p:sp>
      <p:sp>
        <p:nvSpPr>
          <p:cNvPr id="19" name="타원 18"/>
          <p:cNvSpPr/>
          <p:nvPr/>
        </p:nvSpPr>
        <p:spPr>
          <a:xfrm>
            <a:off x="3165873" y="4617640"/>
            <a:ext cx="176419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305571" y="4793014"/>
            <a:ext cx="150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통계이론</a:t>
            </a:r>
          </a:p>
        </p:txBody>
      </p:sp>
      <p:sp>
        <p:nvSpPr>
          <p:cNvPr id="21" name="타원 20"/>
          <p:cNvSpPr/>
          <p:nvPr/>
        </p:nvSpPr>
        <p:spPr>
          <a:xfrm>
            <a:off x="3219879" y="5769768"/>
            <a:ext cx="176419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50175" y="5915477"/>
            <a:ext cx="1520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/>
              <a:t>통계방법론 및 </a:t>
            </a:r>
            <a:endParaRPr lang="en-US" altLang="ko-KR" sz="1600" dirty="0"/>
          </a:p>
          <a:p>
            <a:pPr algn="ctr"/>
            <a:r>
              <a:rPr lang="ko-KR" altLang="en-US" sz="1600" dirty="0"/>
              <a:t>계산능력</a:t>
            </a:r>
          </a:p>
        </p:txBody>
      </p:sp>
      <p:sp>
        <p:nvSpPr>
          <p:cNvPr id="23" name="타원 22"/>
          <p:cNvSpPr/>
          <p:nvPr/>
        </p:nvSpPr>
        <p:spPr>
          <a:xfrm>
            <a:off x="6082197" y="5141857"/>
            <a:ext cx="1764196" cy="8237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148397" y="5230578"/>
            <a:ext cx="1642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다양한 </a:t>
            </a:r>
            <a:endParaRPr lang="en-US" altLang="ko-KR" dirty="0"/>
          </a:p>
          <a:p>
            <a:pPr algn="ctr"/>
            <a:r>
              <a:rPr lang="ko-KR" altLang="en-US" dirty="0"/>
              <a:t>분야 응용</a:t>
            </a:r>
          </a:p>
        </p:txBody>
      </p:sp>
      <p:sp>
        <p:nvSpPr>
          <p:cNvPr id="25" name="오른쪽 화살표 24"/>
          <p:cNvSpPr/>
          <p:nvPr/>
        </p:nvSpPr>
        <p:spPr>
          <a:xfrm>
            <a:off x="4984075" y="5460970"/>
            <a:ext cx="732495" cy="1855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6" name="덧셈 기호 25"/>
          <p:cNvSpPr/>
          <p:nvPr/>
        </p:nvSpPr>
        <p:spPr>
          <a:xfrm>
            <a:off x="3872049" y="5409728"/>
            <a:ext cx="351844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74578" y="1268760"/>
            <a:ext cx="7704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통계학과에서는 </a:t>
            </a:r>
            <a:r>
              <a:rPr lang="ko-KR" altLang="en-US" dirty="0">
                <a:solidFill>
                  <a:srgbClr val="FF0000"/>
                </a:solidFill>
              </a:rPr>
              <a:t>통계 이론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ko-KR" altLang="en-US" dirty="0">
                <a:solidFill>
                  <a:srgbClr val="FF0000"/>
                </a:solidFill>
              </a:rPr>
              <a:t>통계 방법론 </a:t>
            </a:r>
            <a:r>
              <a:rPr lang="ko-KR" altLang="en-US" dirty="0"/>
              <a:t>그리고 다양한 분야로의 </a:t>
            </a:r>
            <a:r>
              <a:rPr lang="ko-KR" altLang="en-US" dirty="0">
                <a:solidFill>
                  <a:srgbClr val="FF0000"/>
                </a:solidFill>
              </a:rPr>
              <a:t>실생활 응용</a:t>
            </a:r>
            <a:r>
              <a:rPr lang="ko-KR" altLang="en-US" dirty="0"/>
              <a:t> 세 분야로 구분하여 통계학을 교육시키고 있습니다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en-US" altLang="ko-KR" dirty="0"/>
          </a:p>
          <a:p>
            <a:r>
              <a:rPr lang="ko-KR" altLang="en-US" dirty="0">
                <a:solidFill>
                  <a:srgbClr val="FF0000"/>
                </a:solidFill>
              </a:rPr>
              <a:t>통계이론</a:t>
            </a:r>
            <a:r>
              <a:rPr lang="en-US" altLang="ko-KR" dirty="0"/>
              <a:t>: </a:t>
            </a:r>
            <a:r>
              <a:rPr lang="ko-KR" altLang="en-US" dirty="0"/>
              <a:t>통계학의 기본적인 개념 즉 관심 있는 질문에 대해 실제 자료를 이용하여 결론을 도출하는데 필요한 통계학적인 이론을 제공합니다</a:t>
            </a:r>
            <a:r>
              <a:rPr lang="en-US" altLang="ko-KR" dirty="0"/>
              <a:t>. </a:t>
            </a:r>
          </a:p>
          <a:p>
            <a:endParaRPr lang="en-US" altLang="ko-KR" dirty="0"/>
          </a:p>
          <a:p>
            <a:r>
              <a:rPr lang="ko-KR" altLang="en-US" dirty="0">
                <a:solidFill>
                  <a:srgbClr val="FF0000"/>
                </a:solidFill>
              </a:rPr>
              <a:t>통계방법론</a:t>
            </a:r>
            <a:r>
              <a:rPr lang="en-US" altLang="ko-KR" dirty="0"/>
              <a:t>: </a:t>
            </a:r>
            <a:r>
              <a:rPr lang="ko-KR" altLang="en-US" dirty="0"/>
              <a:t>통계적 사고에 기반하여 자료를 분석하고 결론을 다양한 통계적 방법론과 자료 분석에 필요한 통계적 계산 및 알고리즘 구현을 위한 방법론을 제공합니다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  <a:p>
            <a:r>
              <a:rPr lang="ko-KR" altLang="en-US" dirty="0">
                <a:solidFill>
                  <a:srgbClr val="FF0000"/>
                </a:solidFill>
              </a:rPr>
              <a:t>실생활 응용분야</a:t>
            </a:r>
            <a:r>
              <a:rPr lang="en-US" altLang="ko-KR" dirty="0"/>
              <a:t>: </a:t>
            </a:r>
            <a:r>
              <a:rPr lang="ko-KR" altLang="en-US" dirty="0"/>
              <a:t>사회 과학 및 자연과학에 관련된 실생활 응용 분야에 대한 전반적인 이해와 실증 자료 분석방법을 제공합니다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A8D9-D51A-4016-9CE8-A529100C0A12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67544" y="180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  <a:effectLst/>
              </a:rPr>
              <a:t>세부 전공교과목</a:t>
            </a:r>
          </a:p>
        </p:txBody>
      </p:sp>
      <p:graphicFrame>
        <p:nvGraphicFramePr>
          <p:cNvPr id="5" name="다이어그램 4">
            <a:extLst>
              <a:ext uri="{FF2B5EF4-FFF2-40B4-BE49-F238E27FC236}">
                <a16:creationId xmlns:a16="http://schemas.microsoft.com/office/drawing/2014/main" id="{F4D9F699-A4F9-48CE-8ED5-963E313B7A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9553890"/>
              </p:ext>
            </p:extLst>
          </p:nvPr>
        </p:nvGraphicFramePr>
        <p:xfrm>
          <a:off x="446856" y="807046"/>
          <a:ext cx="8373616" cy="5486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4378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슬라이드 번호 개체 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A8D9-D51A-4016-9CE8-A529100C0A12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89467" y="160065"/>
            <a:ext cx="8554805" cy="720080"/>
          </a:xfrm>
        </p:spPr>
        <p:txBody>
          <a:bodyPr>
            <a:normAutofit/>
          </a:bodyPr>
          <a:lstStyle/>
          <a:p>
            <a:pPr algn="ctr"/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800" dirty="0">
                <a:solidFill>
                  <a:schemeClr val="tx1"/>
                </a:solidFill>
                <a:effectLst/>
                <a:latin typeface="+mj-ea"/>
              </a:rPr>
              <a:t>전공과목 로드맵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192" name="TextBox 191"/>
          <p:cNvSpPr txBox="1"/>
          <p:nvPr/>
        </p:nvSpPr>
        <p:spPr>
          <a:xfrm>
            <a:off x="3853894" y="6267048"/>
            <a:ext cx="5135040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100" b="1" dirty="0"/>
              <a:t>심화이론은 대학원 석</a:t>
            </a:r>
            <a:r>
              <a:rPr lang="en-US" altLang="ko-KR" sz="1100" b="1" dirty="0"/>
              <a:t>/</a:t>
            </a:r>
            <a:r>
              <a:rPr lang="ko-KR" altLang="en-US" sz="1100" b="1" dirty="0"/>
              <a:t>박사 이상의 진학을 희망하는 학생들을 위한 추천과목임</a:t>
            </a:r>
            <a:r>
              <a:rPr lang="en-US" altLang="ko-KR" sz="1100" b="1" dirty="0"/>
              <a:t>. </a:t>
            </a:r>
          </a:p>
          <a:p>
            <a:r>
              <a:rPr lang="en-US" altLang="ko-KR" sz="1100" b="1" dirty="0"/>
              <a:t>* </a:t>
            </a:r>
            <a:r>
              <a:rPr lang="ko-KR" altLang="en-US" sz="1100" b="1" dirty="0"/>
              <a:t>과목은 </a:t>
            </a:r>
            <a:r>
              <a:rPr lang="en-US" altLang="ko-KR" sz="1100" b="1" dirty="0"/>
              <a:t>CL </a:t>
            </a:r>
            <a:r>
              <a:rPr lang="ko-KR" altLang="en-US" sz="1100" b="1" dirty="0"/>
              <a:t>과목임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B919C6E6-D347-4D2E-87DA-704B972BE9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7" y="879230"/>
            <a:ext cx="8823566" cy="52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76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슬라이드 번호 개체 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A8D9-D51A-4016-9CE8-A529100C0A12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ko-KR" altLang="en-US" sz="2800" dirty="0">
                <a:latin typeface="+mj-ea"/>
              </a:rPr>
              <a:t> </a:t>
            </a:r>
            <a:r>
              <a:rPr lang="ko-KR" altLang="en-US" sz="2800" dirty="0">
                <a:solidFill>
                  <a:schemeClr val="tx1"/>
                </a:solidFill>
                <a:effectLst/>
                <a:latin typeface="+mj-ea"/>
              </a:rPr>
              <a:t>전공을 선택한 후 나의 미래는</a:t>
            </a:r>
            <a:r>
              <a:rPr lang="en-US" altLang="ko-KR" sz="2800" dirty="0">
                <a:solidFill>
                  <a:schemeClr val="tx1"/>
                </a:solidFill>
                <a:effectLst/>
                <a:latin typeface="+mj-ea"/>
              </a:rPr>
              <a:t>?</a:t>
            </a:r>
            <a:endParaRPr lang="ko-KR" altLang="en-US" sz="2800" dirty="0">
              <a:solidFill>
                <a:schemeClr val="tx1"/>
              </a:solidFill>
              <a:effectLst/>
              <a:latin typeface="+mj-ea"/>
            </a:endParaRPr>
          </a:p>
        </p:txBody>
      </p:sp>
      <p:sp>
        <p:nvSpPr>
          <p:cNvPr id="10" name="Rectangle 49"/>
          <p:cNvSpPr>
            <a:spLocks noChangeArrowheads="1"/>
          </p:cNvSpPr>
          <p:nvPr/>
        </p:nvSpPr>
        <p:spPr bwMode="auto">
          <a:xfrm>
            <a:off x="4651374" y="1860536"/>
            <a:ext cx="3960813" cy="1295400"/>
          </a:xfrm>
          <a:prstGeom prst="rect">
            <a:avLst/>
          </a:prstGeom>
          <a:solidFill>
            <a:schemeClr val="accent4">
              <a:lumMod val="75000"/>
              <a:alpha val="89000"/>
            </a:schemeClr>
          </a:solidFill>
          <a:ln w="12700" algn="ctr">
            <a:solidFill>
              <a:schemeClr val="tx1"/>
            </a:solidFill>
            <a:miter lim="800000"/>
            <a:headEnd/>
            <a:tailEnd type="none" w="med" len="lg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ko-KR" altLang="en-US" sz="2000" b="0" dirty="0">
                <a:solidFill>
                  <a:schemeClr val="bg1"/>
                </a:solidFill>
                <a:latin typeface="+mj-ea"/>
                <a:ea typeface="+mj-ea"/>
              </a:rPr>
              <a:t>은행</a:t>
            </a:r>
            <a:r>
              <a:rPr lang="en-US" altLang="ko-KR" sz="2000" b="0" dirty="0">
                <a:solidFill>
                  <a:schemeClr val="bg1"/>
                </a:solidFill>
                <a:latin typeface="+mj-ea"/>
                <a:ea typeface="+mj-ea"/>
              </a:rPr>
              <a:t>, </a:t>
            </a:r>
            <a:r>
              <a:rPr lang="ko-KR" altLang="en-US" sz="2000" b="0" dirty="0">
                <a:solidFill>
                  <a:schemeClr val="bg1"/>
                </a:solidFill>
                <a:latin typeface="+mj-ea"/>
                <a:ea typeface="+mj-ea"/>
              </a:rPr>
              <a:t>보험</a:t>
            </a:r>
            <a:r>
              <a:rPr lang="en-US" altLang="ko-KR" sz="2000" b="0" dirty="0">
                <a:solidFill>
                  <a:schemeClr val="bg1"/>
                </a:solidFill>
                <a:latin typeface="+mj-ea"/>
                <a:ea typeface="+mj-ea"/>
              </a:rPr>
              <a:t>, </a:t>
            </a:r>
            <a:r>
              <a:rPr lang="ko-KR" altLang="en-US" sz="2000" b="0" dirty="0">
                <a:solidFill>
                  <a:schemeClr val="bg1"/>
                </a:solidFill>
                <a:latin typeface="+mj-ea"/>
                <a:ea typeface="+mj-ea"/>
              </a:rPr>
              <a:t>카드</a:t>
            </a:r>
            <a:r>
              <a:rPr lang="en-US" altLang="ko-KR" sz="2000" b="0" dirty="0">
                <a:solidFill>
                  <a:schemeClr val="bg1"/>
                </a:solidFill>
                <a:latin typeface="+mj-ea"/>
                <a:ea typeface="+mj-ea"/>
              </a:rPr>
              <a:t>, </a:t>
            </a:r>
            <a:r>
              <a:rPr lang="ko-KR" altLang="en-US" sz="2000" b="0" dirty="0">
                <a:solidFill>
                  <a:schemeClr val="bg1"/>
                </a:solidFill>
                <a:latin typeface="+mj-ea"/>
                <a:ea typeface="+mj-ea"/>
              </a:rPr>
              <a:t>증권회사</a:t>
            </a:r>
          </a:p>
          <a:p>
            <a:pPr algn="ctr">
              <a:spcBef>
                <a:spcPct val="0"/>
              </a:spcBef>
            </a:pPr>
            <a:r>
              <a:rPr lang="en-US" altLang="ko-KR" sz="2000" b="0" dirty="0">
                <a:solidFill>
                  <a:schemeClr val="bg1"/>
                </a:solidFill>
                <a:latin typeface="+mj-ea"/>
                <a:ea typeface="+mj-ea"/>
              </a:rPr>
              <a:t>CRM, </a:t>
            </a:r>
            <a:r>
              <a:rPr lang="ko-KR" altLang="en-US" sz="2000" b="0" dirty="0">
                <a:solidFill>
                  <a:schemeClr val="bg1"/>
                </a:solidFill>
                <a:latin typeface="+mj-ea"/>
                <a:ea typeface="+mj-ea"/>
              </a:rPr>
              <a:t>데이터마이닝</a:t>
            </a:r>
          </a:p>
          <a:p>
            <a:pPr algn="ctr">
              <a:spcBef>
                <a:spcPct val="0"/>
              </a:spcBef>
            </a:pPr>
            <a:r>
              <a:rPr lang="en-US" altLang="ko-KR" sz="2000" b="0" dirty="0">
                <a:solidFill>
                  <a:schemeClr val="bg1"/>
                </a:solidFill>
                <a:latin typeface="+mj-ea"/>
                <a:ea typeface="+mj-ea"/>
              </a:rPr>
              <a:t>RISK</a:t>
            </a:r>
            <a:r>
              <a:rPr lang="ko-KR" altLang="en-US" sz="2000" b="0" dirty="0">
                <a:solidFill>
                  <a:schemeClr val="bg1"/>
                </a:solidFill>
                <a:latin typeface="+mj-ea"/>
                <a:ea typeface="+mj-ea"/>
              </a:rPr>
              <a:t>관리</a:t>
            </a:r>
            <a:r>
              <a:rPr lang="en-US" altLang="ko-KR" sz="2000" b="0" dirty="0">
                <a:solidFill>
                  <a:schemeClr val="bg1"/>
                </a:solidFill>
                <a:latin typeface="+mj-ea"/>
                <a:ea typeface="+mj-ea"/>
              </a:rPr>
              <a:t>, </a:t>
            </a:r>
            <a:r>
              <a:rPr lang="ko-KR" altLang="en-US" sz="2000" b="0" dirty="0">
                <a:solidFill>
                  <a:schemeClr val="bg1"/>
                </a:solidFill>
                <a:latin typeface="+mj-ea"/>
                <a:ea typeface="+mj-ea"/>
              </a:rPr>
              <a:t>마케팅 지원</a:t>
            </a:r>
          </a:p>
        </p:txBody>
      </p:sp>
      <p:sp>
        <p:nvSpPr>
          <p:cNvPr id="11" name="Oval 50"/>
          <p:cNvSpPr>
            <a:spLocks noChangeArrowheads="1"/>
          </p:cNvSpPr>
          <p:nvPr/>
        </p:nvSpPr>
        <p:spPr bwMode="auto">
          <a:xfrm>
            <a:off x="5227638" y="1428736"/>
            <a:ext cx="2592387" cy="50323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8100" algn="ctr">
            <a:noFill/>
            <a:round/>
            <a:headEnd/>
            <a:tailEnd type="none" w="med" len="lg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ko-KR" altLang="en-US" b="0" dirty="0">
                <a:latin typeface="+mn-ea"/>
              </a:rPr>
              <a:t>금융지원</a:t>
            </a:r>
          </a:p>
        </p:txBody>
      </p:sp>
      <p:sp>
        <p:nvSpPr>
          <p:cNvPr id="12" name="Rectangle 51"/>
          <p:cNvSpPr>
            <a:spLocks noChangeArrowheads="1"/>
          </p:cNvSpPr>
          <p:nvPr/>
        </p:nvSpPr>
        <p:spPr bwMode="auto">
          <a:xfrm>
            <a:off x="4694238" y="3803636"/>
            <a:ext cx="3960812" cy="1152525"/>
          </a:xfrm>
          <a:prstGeom prst="rect">
            <a:avLst/>
          </a:prstGeom>
          <a:solidFill>
            <a:schemeClr val="accent4">
              <a:lumMod val="75000"/>
              <a:alpha val="89000"/>
            </a:schemeClr>
          </a:solidFill>
          <a:ln w="12700" algn="ctr">
            <a:solidFill>
              <a:schemeClr val="tx1"/>
            </a:solidFill>
            <a:miter lim="800000"/>
            <a:headEnd/>
            <a:tailEnd type="none" w="med" len="lg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ko-KR" altLang="en-US" sz="2000" b="0" dirty="0">
                <a:solidFill>
                  <a:schemeClr val="bg1"/>
                </a:solidFill>
                <a:latin typeface="+mj-ea"/>
                <a:ea typeface="+mj-ea"/>
              </a:rPr>
              <a:t>은행</a:t>
            </a:r>
            <a:r>
              <a:rPr lang="en-US" altLang="ko-KR" sz="2000" b="0" dirty="0">
                <a:solidFill>
                  <a:schemeClr val="bg1"/>
                </a:solidFill>
                <a:latin typeface="+mj-ea"/>
                <a:ea typeface="+mj-ea"/>
              </a:rPr>
              <a:t>, </a:t>
            </a:r>
            <a:r>
              <a:rPr lang="ko-KR" altLang="en-US" sz="2000" b="0" dirty="0">
                <a:solidFill>
                  <a:schemeClr val="bg1"/>
                </a:solidFill>
                <a:latin typeface="+mj-ea"/>
                <a:ea typeface="+mj-ea"/>
              </a:rPr>
              <a:t>보험</a:t>
            </a:r>
            <a:r>
              <a:rPr lang="en-US" altLang="ko-KR" sz="2000" b="0" dirty="0">
                <a:solidFill>
                  <a:schemeClr val="bg1"/>
                </a:solidFill>
                <a:latin typeface="+mj-ea"/>
                <a:ea typeface="+mj-ea"/>
              </a:rPr>
              <a:t>, </a:t>
            </a:r>
            <a:r>
              <a:rPr lang="ko-KR" altLang="en-US" sz="2000" b="0" dirty="0">
                <a:solidFill>
                  <a:schemeClr val="bg1"/>
                </a:solidFill>
                <a:latin typeface="+mj-ea"/>
                <a:ea typeface="+mj-ea"/>
              </a:rPr>
              <a:t>카드</a:t>
            </a:r>
            <a:r>
              <a:rPr lang="en-US" altLang="ko-KR" sz="2000" b="0" dirty="0">
                <a:solidFill>
                  <a:schemeClr val="bg1"/>
                </a:solidFill>
                <a:latin typeface="+mj-ea"/>
                <a:ea typeface="+mj-ea"/>
              </a:rPr>
              <a:t>, </a:t>
            </a:r>
            <a:r>
              <a:rPr lang="ko-KR" altLang="en-US" sz="2000" b="0" dirty="0">
                <a:solidFill>
                  <a:schemeClr val="bg1"/>
                </a:solidFill>
                <a:latin typeface="+mj-ea"/>
                <a:ea typeface="+mj-ea"/>
              </a:rPr>
              <a:t>시스템회사</a:t>
            </a:r>
          </a:p>
          <a:p>
            <a:pPr algn="ctr">
              <a:spcBef>
                <a:spcPct val="0"/>
              </a:spcBef>
            </a:pPr>
            <a:r>
              <a:rPr lang="ko-KR" altLang="en-US" sz="2000" b="0" dirty="0">
                <a:solidFill>
                  <a:schemeClr val="bg1"/>
                </a:solidFill>
                <a:latin typeface="+mj-ea"/>
                <a:ea typeface="+mj-ea"/>
              </a:rPr>
              <a:t>모형개발</a:t>
            </a:r>
            <a:r>
              <a:rPr lang="en-US" altLang="ko-KR" sz="2000" b="0" dirty="0">
                <a:solidFill>
                  <a:schemeClr val="bg1"/>
                </a:solidFill>
                <a:latin typeface="+mj-ea"/>
                <a:ea typeface="+mj-ea"/>
              </a:rPr>
              <a:t>, </a:t>
            </a:r>
            <a:r>
              <a:rPr lang="ko-KR" altLang="en-US" sz="2000" b="0" dirty="0">
                <a:solidFill>
                  <a:schemeClr val="bg1"/>
                </a:solidFill>
                <a:latin typeface="+mj-ea"/>
                <a:ea typeface="+mj-ea"/>
              </a:rPr>
              <a:t>프로그래밍 </a:t>
            </a:r>
          </a:p>
        </p:txBody>
      </p:sp>
      <p:sp>
        <p:nvSpPr>
          <p:cNvPr id="13" name="Oval 52"/>
          <p:cNvSpPr>
            <a:spLocks noChangeArrowheads="1"/>
          </p:cNvSpPr>
          <p:nvPr/>
        </p:nvSpPr>
        <p:spPr bwMode="auto">
          <a:xfrm>
            <a:off x="5270500" y="3371836"/>
            <a:ext cx="2592388" cy="50323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8100" algn="ctr">
            <a:noFill/>
            <a:round/>
            <a:headEnd/>
            <a:tailEnd type="none" w="med" len="lg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ko-KR" altLang="en-US" b="0" dirty="0">
                <a:latin typeface="+mn-ea"/>
              </a:rPr>
              <a:t>시스템관리</a:t>
            </a:r>
          </a:p>
        </p:txBody>
      </p:sp>
      <p:sp>
        <p:nvSpPr>
          <p:cNvPr id="14" name="Rectangle 53"/>
          <p:cNvSpPr>
            <a:spLocks noChangeArrowheads="1"/>
          </p:cNvSpPr>
          <p:nvPr/>
        </p:nvSpPr>
        <p:spPr bwMode="auto">
          <a:xfrm>
            <a:off x="4714875" y="5605448"/>
            <a:ext cx="3960813" cy="647700"/>
          </a:xfrm>
          <a:prstGeom prst="rect">
            <a:avLst/>
          </a:prstGeom>
          <a:solidFill>
            <a:schemeClr val="accent4">
              <a:lumMod val="75000"/>
              <a:alpha val="89000"/>
            </a:schemeClr>
          </a:solidFill>
          <a:ln w="12700" algn="ctr">
            <a:solidFill>
              <a:schemeClr val="tx1"/>
            </a:solidFill>
            <a:miter lim="800000"/>
            <a:headEnd/>
            <a:tailEnd type="none" w="med" len="lg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ko-KR" altLang="en-US" sz="2000" b="0" dirty="0">
                <a:solidFill>
                  <a:schemeClr val="bg1"/>
                </a:solidFill>
                <a:latin typeface="+mj-ea"/>
                <a:ea typeface="+mj-ea"/>
              </a:rPr>
              <a:t>학교 및 연구소</a:t>
            </a:r>
            <a:r>
              <a:rPr lang="en-US" altLang="ko-KR" sz="2000" b="0" dirty="0">
                <a:solidFill>
                  <a:schemeClr val="bg1"/>
                </a:solidFill>
                <a:latin typeface="+mj-ea"/>
                <a:ea typeface="+mj-ea"/>
              </a:rPr>
              <a:t>, </a:t>
            </a:r>
            <a:r>
              <a:rPr lang="ko-KR" altLang="en-US" sz="2000" b="0" dirty="0">
                <a:solidFill>
                  <a:schemeClr val="bg1"/>
                </a:solidFill>
                <a:latin typeface="+mj-ea"/>
                <a:ea typeface="+mj-ea"/>
              </a:rPr>
              <a:t>공무원</a:t>
            </a:r>
          </a:p>
        </p:txBody>
      </p:sp>
      <p:sp>
        <p:nvSpPr>
          <p:cNvPr id="15" name="Oval 54"/>
          <p:cNvSpPr>
            <a:spLocks noChangeArrowheads="1"/>
          </p:cNvSpPr>
          <p:nvPr/>
        </p:nvSpPr>
        <p:spPr bwMode="auto">
          <a:xfrm>
            <a:off x="5291138" y="5173648"/>
            <a:ext cx="2592387" cy="50323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8100" algn="ctr">
            <a:noFill/>
            <a:round/>
            <a:headEnd/>
            <a:tailEnd type="none" w="med" len="lg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ko-KR" altLang="en-US" b="0" dirty="0">
                <a:latin typeface="+mn-ea"/>
              </a:rPr>
              <a:t>연구 및 공무원</a:t>
            </a:r>
          </a:p>
        </p:txBody>
      </p:sp>
      <p:sp>
        <p:nvSpPr>
          <p:cNvPr id="16" name="AutoShape 56"/>
          <p:cNvSpPr>
            <a:spLocks noChangeArrowheads="1"/>
          </p:cNvSpPr>
          <p:nvPr/>
        </p:nvSpPr>
        <p:spPr bwMode="auto">
          <a:xfrm>
            <a:off x="539750" y="1527960"/>
            <a:ext cx="3705225" cy="4064008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spcBef>
                <a:spcPct val="70000"/>
              </a:spcBef>
            </a:pPr>
            <a:r>
              <a:rPr lang="en-US" altLang="ko-KR" sz="2400" b="1" dirty="0">
                <a:latin typeface="+mj-ea"/>
                <a:ea typeface="+mj-ea"/>
              </a:rPr>
              <a:t>1,700</a:t>
            </a:r>
            <a:r>
              <a:rPr lang="ko-KR" altLang="en-US" sz="2400" b="1" dirty="0">
                <a:latin typeface="+mj-ea"/>
                <a:ea typeface="+mj-ea"/>
              </a:rPr>
              <a:t>명 이상의 </a:t>
            </a:r>
            <a:endParaRPr lang="en-US" altLang="ko-KR" sz="2400" b="1" dirty="0">
              <a:latin typeface="+mj-ea"/>
              <a:ea typeface="+mj-ea"/>
            </a:endParaRPr>
          </a:p>
          <a:p>
            <a:pPr algn="ctr">
              <a:spcBef>
                <a:spcPct val="70000"/>
              </a:spcBef>
            </a:pPr>
            <a:r>
              <a:rPr lang="ko-KR" altLang="en-US" sz="2400" b="1" dirty="0">
                <a:latin typeface="+mj-ea"/>
                <a:ea typeface="+mj-ea"/>
              </a:rPr>
              <a:t>졸업생 배출</a:t>
            </a:r>
          </a:p>
          <a:p>
            <a:pPr algn="ctr">
              <a:spcBef>
                <a:spcPct val="70000"/>
              </a:spcBef>
            </a:pPr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>
              <a:spcBef>
                <a:spcPct val="70000"/>
              </a:spcBef>
            </a:pPr>
            <a:r>
              <a:rPr lang="ko-KR" altLang="en-US" sz="2000" dirty="0">
                <a:latin typeface="+mj-ea"/>
                <a:ea typeface="+mj-ea"/>
              </a:rPr>
              <a:t>금융권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고급공무원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</a:p>
          <a:p>
            <a:pPr algn="ctr">
              <a:spcBef>
                <a:spcPct val="70000"/>
              </a:spcBef>
            </a:pPr>
            <a:r>
              <a:rPr lang="ko-KR" altLang="en-US" sz="2000" dirty="0">
                <a:latin typeface="+mj-ea"/>
                <a:ea typeface="+mj-ea"/>
              </a:rPr>
              <a:t>공인회계사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벤처기업가</a:t>
            </a:r>
          </a:p>
          <a:p>
            <a:pPr algn="ctr">
              <a:spcBef>
                <a:spcPct val="70000"/>
              </a:spcBef>
            </a:pPr>
            <a:r>
              <a:rPr lang="ko-KR" altLang="en-US" sz="2000" dirty="0">
                <a:latin typeface="+mj-ea"/>
                <a:ea typeface="+mj-ea"/>
              </a:rPr>
              <a:t>국내외 유수한 대학들에 </a:t>
            </a:r>
          </a:p>
          <a:p>
            <a:pPr algn="ctr">
              <a:spcBef>
                <a:spcPct val="70000"/>
              </a:spcBef>
            </a:pPr>
            <a:r>
              <a:rPr lang="en-US" altLang="ko-KR" sz="2000" dirty="0">
                <a:latin typeface="+mj-ea"/>
                <a:ea typeface="+mj-ea"/>
              </a:rPr>
              <a:t>40</a:t>
            </a:r>
            <a:r>
              <a:rPr lang="ko-KR" altLang="en-US" sz="2000" dirty="0">
                <a:latin typeface="+mj-ea"/>
                <a:ea typeface="+mj-ea"/>
              </a:rPr>
              <a:t>여명의 교수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슬라이드 번호 개체 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A8D9-D51A-4016-9CE8-A529100C0A12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  <a:effectLst/>
                <a:latin typeface="+mj-ea"/>
              </a:rPr>
              <a:t>장학금 안내 </a:t>
            </a:r>
          </a:p>
        </p:txBody>
      </p:sp>
      <p:graphicFrame>
        <p:nvGraphicFramePr>
          <p:cNvPr id="9" name="내용 개체 틀 8">
            <a:extLst>
              <a:ext uri="{FF2B5EF4-FFF2-40B4-BE49-F238E27FC236}">
                <a16:creationId xmlns:a16="http://schemas.microsoft.com/office/drawing/2014/main" id="{1B70C701-E992-4245-A037-304F571814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22733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495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1858</TotalTime>
  <Words>852</Words>
  <Application>Microsoft Office PowerPoint</Application>
  <PresentationFormat>화면 슬라이드 쇼(4:3)</PresentationFormat>
  <Paragraphs>152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9" baseType="lpstr">
      <vt:lpstr>HY견고딕</vt:lpstr>
      <vt:lpstr>맑은 고딕</vt:lpstr>
      <vt:lpstr>Arial</vt:lpstr>
      <vt:lpstr>Lucida Sans Unicode</vt:lpstr>
      <vt:lpstr>Monotype Corsiva</vt:lpstr>
      <vt:lpstr>Verdana</vt:lpstr>
      <vt:lpstr>Wingdings 2</vt:lpstr>
      <vt:lpstr>Wingdings 3</vt:lpstr>
      <vt:lpstr>광장</vt:lpstr>
      <vt:lpstr>PowerPoint 프레젠테이션</vt:lpstr>
      <vt:lpstr>통계학이란? </vt:lpstr>
      <vt:lpstr>학업에 필요한 적성</vt:lpstr>
      <vt:lpstr>2019 QS 세계대학평가</vt:lpstr>
      <vt:lpstr>전공 교과목 소개</vt:lpstr>
      <vt:lpstr>세부 전공교과목</vt:lpstr>
      <vt:lpstr> 전공과목 로드맵</vt:lpstr>
      <vt:lpstr> 전공을 선택한 후 나의 미래는?</vt:lpstr>
      <vt:lpstr>장학금 안내 </vt:lpstr>
      <vt:lpstr>더 궁금하면?</vt:lpstr>
    </vt:vector>
  </TitlesOfParts>
  <Company>XP SP3 FINAL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of Economic Department of  Statistics</dc:title>
  <dc:creator>snoopy</dc:creator>
  <cp:lastModifiedBy>Administrator</cp:lastModifiedBy>
  <cp:revision>162</cp:revision>
  <cp:lastPrinted>2020-10-07T00:50:15Z</cp:lastPrinted>
  <dcterms:created xsi:type="dcterms:W3CDTF">2012-02-08T06:53:05Z</dcterms:created>
  <dcterms:modified xsi:type="dcterms:W3CDTF">2020-10-07T22:53:13Z</dcterms:modified>
</cp:coreProperties>
</file>