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297" r:id="rId3"/>
    <p:sldId id="275" r:id="rId4"/>
    <p:sldId id="288" r:id="rId5"/>
    <p:sldId id="289" r:id="rId6"/>
    <p:sldId id="278" r:id="rId7"/>
    <p:sldId id="279" r:id="rId8"/>
    <p:sldId id="296" r:id="rId9"/>
    <p:sldId id="298" r:id="rId10"/>
    <p:sldId id="299" r:id="rId11"/>
    <p:sldId id="300" r:id="rId12"/>
    <p:sldId id="306" r:id="rId13"/>
    <p:sldId id="307" r:id="rId14"/>
    <p:sldId id="308" r:id="rId15"/>
    <p:sldId id="309" r:id="rId16"/>
    <p:sldId id="311" r:id="rId17"/>
    <p:sldId id="301" r:id="rId18"/>
    <p:sldId id="302" r:id="rId19"/>
    <p:sldId id="303" r:id="rId20"/>
    <p:sldId id="304" r:id="rId21"/>
    <p:sldId id="305" r:id="rId22"/>
    <p:sldId id="310" r:id="rId23"/>
    <p:sldId id="312" r:id="rId24"/>
  </p:sldIdLst>
  <p:sldSz cx="9144000" cy="6858000" type="screen4x3"/>
  <p:notesSz cx="6797675" cy="9926638"/>
  <p:embeddedFontLst>
    <p:embeddedFont>
      <p:font typeface="휴먼모음T" panose="02030504000101010101" pitchFamily="18" charset="-127"/>
      <p:regular r:id="rId27"/>
    </p:embeddedFont>
    <p:embeddedFont>
      <p:font typeface="Arial Unicode MS" panose="020B0600000101010101" charset="-127"/>
      <p:regular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HY헤드라인M" panose="02030600000101010101" pitchFamily="18" charset="-127"/>
      <p:regular r:id="rId31"/>
    </p:embeddedFont>
    <p:embeddedFont>
      <p:font typeface="宋体" panose="02010600030101010101" pitchFamily="2" charset="-122"/>
      <p:regular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A9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7408" autoAdjust="0"/>
  </p:normalViewPr>
  <p:slideViewPr>
    <p:cSldViewPr>
      <p:cViewPr varScale="1">
        <p:scale>
          <a:sx n="100" d="100"/>
          <a:sy n="100" d="100"/>
        </p:scale>
        <p:origin x="18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E0E6-8E2E-44AF-B80C-D99CBEE8D7AC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1B5A-62A2-4145-B553-7268A1572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01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769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814" y="2"/>
            <a:ext cx="294576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76F8F-01E5-403C-91B4-71F55D182371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877" y="4777863"/>
            <a:ext cx="5437921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221"/>
            <a:ext cx="2945769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814" y="9428221"/>
            <a:ext cx="2945768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1FF4-8A90-4F76-A57B-0092D21ED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0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F66A-D329-4582-BC54-D7503B480E0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88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81FF4-8A90-4F76-A57B-0092D21ED99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73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81FF4-8A90-4F76-A57B-0092D21ED99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73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10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80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7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48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23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91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36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98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32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1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6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7D30A-0C77-4D23-B228-84D3A8ED2FE5}" type="datetimeFigureOut">
              <a:rPr lang="ko-KR" altLang="en-US" smtClean="0"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35DA-B46B-4975-AE54-C378047034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07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kku.edu/index_pc.js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141537" y="5013176"/>
            <a:ext cx="4860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9pPr>
          </a:lstStyle>
          <a:p>
            <a:pPr algn="ctr" eaLnBrk="1" hangingPunct="1">
              <a:lnSpc>
                <a:spcPct val="105000"/>
              </a:lnSpc>
              <a:defRPr/>
            </a:pPr>
            <a:r>
              <a:rPr lang="zh-CN" altLang="en-US" sz="3200" dirty="0">
                <a:solidFill>
                  <a:srgbClr val="222268"/>
                </a:solidFill>
                <a:latin typeface="+mn-ea"/>
                <a:ea typeface="+mn-ea"/>
              </a:rPr>
              <a:t>成均館大學校　中語中文學科</a:t>
            </a:r>
            <a:endParaRPr lang="en-US" altLang="ko-KR" sz="3200" dirty="0">
              <a:solidFill>
                <a:srgbClr val="222268"/>
              </a:solidFill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290265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2018 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중어중문학과 </a:t>
            </a:r>
            <a:r>
              <a:rPr lang="en-US" altLang="ko-KR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6000" dirty="0" err="1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전공진입생</a:t>
            </a:r>
            <a:r>
              <a:rPr lang="ko-KR" altLang="en-US" sz="6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설명회</a:t>
            </a:r>
          </a:p>
        </p:txBody>
      </p:sp>
    </p:spTree>
    <p:extLst>
      <p:ext uri="{BB962C8B-B14F-4D97-AF65-F5344CB8AC3E}">
        <p14:creationId xmlns:p14="http://schemas.microsoft.com/office/powerpoint/2010/main" val="37260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9073" y="2449763"/>
            <a:ext cx="8712968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중어중문학과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졸업자격 취득내규</a:t>
            </a:r>
          </a:p>
        </p:txBody>
      </p:sp>
      <p:pic>
        <p:nvPicPr>
          <p:cNvPr id="5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-14634" y="1014906"/>
            <a:ext cx="399643" cy="5852041"/>
          </a:xfrm>
          <a:prstGeom prst="rect">
            <a:avLst/>
          </a:prstGeom>
          <a:gradFill flip="none" rotWithShape="1">
            <a:gsLst>
              <a:gs pos="0">
                <a:srgbClr val="9E0000">
                  <a:alpha val="93999"/>
                </a:srgbClr>
              </a:gs>
              <a:gs pos="100000">
                <a:srgbClr val="49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16200000">
            <a:off x="5061291" y="-3678047"/>
            <a:ext cx="404662" cy="7760755"/>
          </a:xfrm>
          <a:prstGeom prst="rect">
            <a:avLst/>
          </a:prstGeom>
          <a:gradFill flip="none" rotWithShape="1">
            <a:gsLst>
              <a:gs pos="0">
                <a:srgbClr val="9E0000">
                  <a:alpha val="93999"/>
                </a:srgbClr>
              </a:gs>
              <a:gs pos="100000">
                <a:srgbClr val="49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86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5858" y="1745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17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학번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졸업요건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95538" y="3775228"/>
            <a:ext cx="86409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n-ea"/>
              </a:rPr>
              <a:t>2. </a:t>
            </a:r>
            <a:r>
              <a:rPr lang="ko-KR" altLang="en-US" sz="2400" b="1" dirty="0">
                <a:latin typeface="+mn-ea"/>
              </a:rPr>
              <a:t>졸업요건 취득과목 </a:t>
            </a:r>
            <a:r>
              <a:rPr lang="en-US" altLang="ko-KR" sz="2400" b="1" dirty="0">
                <a:latin typeface="+mn-ea"/>
              </a:rPr>
              <a:t>5</a:t>
            </a:r>
            <a:r>
              <a:rPr lang="ko-KR" altLang="en-US" sz="2400" b="1" dirty="0">
                <a:latin typeface="+mn-ea"/>
              </a:rPr>
              <a:t>과목 중 </a:t>
            </a:r>
            <a:r>
              <a:rPr lang="en-US" altLang="ko-KR" sz="2400" b="1" dirty="0">
                <a:latin typeface="+mn-ea"/>
              </a:rPr>
              <a:t>2</a:t>
            </a:r>
            <a:r>
              <a:rPr lang="ko-KR" altLang="en-US" sz="2400" b="1" dirty="0">
                <a:latin typeface="+mn-ea"/>
              </a:rPr>
              <a:t>과목 선택 이수</a:t>
            </a:r>
            <a:endParaRPr lang="en-US" altLang="ko-KR" sz="2400" b="1" dirty="0">
              <a:latin typeface="+mn-ea"/>
            </a:endParaRPr>
          </a:p>
          <a:p>
            <a:endParaRPr lang="ko-KR" altLang="en-US" sz="24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372" y="532501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n-ea"/>
              </a:rPr>
              <a:t>3. </a:t>
            </a:r>
            <a:r>
              <a:rPr lang="ko-KR" altLang="en-US" sz="2400" b="1" dirty="0">
                <a:latin typeface="+mn-ea"/>
              </a:rPr>
              <a:t>필수과목 </a:t>
            </a:r>
            <a:r>
              <a:rPr lang="en-US" altLang="ko-KR" sz="2400" b="1" dirty="0">
                <a:latin typeface="+mn-ea"/>
              </a:rPr>
              <a:t>2</a:t>
            </a:r>
            <a:r>
              <a:rPr lang="ko-KR" altLang="en-US" sz="2400" b="1" dirty="0">
                <a:latin typeface="+mn-ea"/>
              </a:rPr>
              <a:t>과목 이수</a:t>
            </a:r>
            <a:endParaRPr lang="en-US" altLang="ko-KR" sz="2400" b="1" dirty="0">
              <a:latin typeface="+mn-ea"/>
            </a:endParaRPr>
          </a:p>
          <a:p>
            <a:endParaRPr lang="ko-KR" altLang="en-US" sz="2400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endParaRPr lang="ko-KR" altLang="en-US" sz="2400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492" y="4377298"/>
            <a:ext cx="8352928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latin typeface="+mn-ea"/>
              </a:rPr>
              <a:t>중한번역연습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중국어학의 이해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중국명시감상</a:t>
            </a:r>
            <a:r>
              <a:rPr lang="en-US" altLang="ko-KR" sz="2000" dirty="0">
                <a:latin typeface="+mn-ea"/>
              </a:rPr>
              <a:t>, </a:t>
            </a:r>
          </a:p>
          <a:p>
            <a:pPr algn="ctr"/>
            <a:r>
              <a:rPr lang="ko-KR" altLang="en-US" sz="2000" dirty="0">
                <a:latin typeface="+mn-ea"/>
              </a:rPr>
              <a:t>기초중국고문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중국역대산문감상 중 </a:t>
            </a:r>
            <a:r>
              <a:rPr lang="ko-KR" altLang="en-US" sz="2000" dirty="0" err="1">
                <a:latin typeface="+mn-ea"/>
              </a:rPr>
              <a:t>택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492" y="5817458"/>
            <a:ext cx="8352928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 err="1">
                <a:latin typeface="+mn-ea"/>
              </a:rPr>
              <a:t>중급중어강독</a:t>
            </a:r>
            <a:r>
              <a:rPr lang="en-US" altLang="ko-KR" sz="2000" dirty="0">
                <a:latin typeface="+mn-ea"/>
              </a:rPr>
              <a:t>(1∙2)</a:t>
            </a:r>
            <a:r>
              <a:rPr lang="ko-KR" altLang="en-US" sz="2000" dirty="0">
                <a:latin typeface="+mn-ea"/>
              </a:rPr>
              <a:t>중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과목 및</a:t>
            </a:r>
            <a:r>
              <a:rPr lang="en-US" altLang="ko-KR" sz="2000" dirty="0">
                <a:latin typeface="+mn-ea"/>
              </a:rPr>
              <a:t> </a:t>
            </a:r>
          </a:p>
          <a:p>
            <a:pPr algn="ctr"/>
            <a:r>
              <a:rPr lang="ko-KR" altLang="en-US" sz="2000" dirty="0" err="1">
                <a:latin typeface="+mn-ea"/>
              </a:rPr>
              <a:t>고급중어강독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∙ </a:t>
            </a:r>
            <a:r>
              <a:rPr lang="ko-KR" altLang="en-US" sz="2000" dirty="0" err="1">
                <a:latin typeface="+mn-ea"/>
              </a:rPr>
              <a:t>고급중어선독</a:t>
            </a:r>
            <a:r>
              <a:rPr lang="ko-KR" altLang="en-US" sz="2000" dirty="0">
                <a:latin typeface="+mn-ea"/>
              </a:rPr>
              <a:t> 중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과목</a:t>
            </a:r>
            <a:endParaRPr lang="en-US" altLang="ko-KR" sz="20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831" y="1009933"/>
            <a:ext cx="85580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latin typeface="+mn-ea"/>
              </a:rPr>
              <a:t>전공 </a:t>
            </a:r>
            <a:r>
              <a:rPr lang="ko-KR" altLang="en-US" sz="2400" b="1" dirty="0">
                <a:latin typeface="+mn-ea"/>
              </a:rPr>
              <a:t>과목 </a:t>
            </a:r>
            <a:r>
              <a:rPr lang="en-US" altLang="ko-KR" sz="2400" b="1" dirty="0">
                <a:latin typeface="+mn-ea"/>
              </a:rPr>
              <a:t>6</a:t>
            </a:r>
            <a:r>
              <a:rPr lang="ko-KR" altLang="en-US" sz="2400" b="1" dirty="0">
                <a:latin typeface="+mn-ea"/>
              </a:rPr>
              <a:t>학점 추가 이수</a:t>
            </a:r>
            <a:endParaRPr lang="en-US" altLang="ko-KR" sz="2400" b="1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현 학사제도에 규정된 전공 이수학점 이외에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교과과정에 포함된 전공과목 </a:t>
            </a:r>
            <a:r>
              <a:rPr lang="en-US" altLang="ko-KR" sz="2000" dirty="0">
                <a:latin typeface="+mn-ea"/>
              </a:rPr>
              <a:t>6</a:t>
            </a:r>
            <a:r>
              <a:rPr lang="ko-KR" altLang="en-US" sz="2000" dirty="0">
                <a:latin typeface="+mn-ea"/>
              </a:rPr>
              <a:t>학점 추가이수</a:t>
            </a:r>
            <a:r>
              <a:rPr lang="en-US" altLang="ko-KR" sz="2000" dirty="0">
                <a:latin typeface="+mn-ea"/>
              </a:rPr>
              <a:t>.</a:t>
            </a:r>
          </a:p>
          <a:p>
            <a:endParaRPr lang="ko-KR" altLang="en-US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14442"/>
              </p:ext>
            </p:extLst>
          </p:nvPr>
        </p:nvGraphicFramePr>
        <p:xfrm>
          <a:off x="1656776" y="2276872"/>
          <a:ext cx="6118481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8766">
                  <a:extLst>
                    <a:ext uri="{9D8B030D-6E8A-4147-A177-3AD203B41FA5}">
                      <a16:colId xmlns:a16="http://schemas.microsoft.com/office/drawing/2014/main" val="674812205"/>
                    </a:ext>
                  </a:extLst>
                </a:gridCol>
                <a:gridCol w="1125633">
                  <a:extLst>
                    <a:ext uri="{9D8B030D-6E8A-4147-A177-3AD203B41FA5}">
                      <a16:colId xmlns:a16="http://schemas.microsoft.com/office/drawing/2014/main" val="1308859455"/>
                    </a:ext>
                  </a:extLst>
                </a:gridCol>
                <a:gridCol w="1125633">
                  <a:extLst>
                    <a:ext uri="{9D8B030D-6E8A-4147-A177-3AD203B41FA5}">
                      <a16:colId xmlns:a16="http://schemas.microsoft.com/office/drawing/2014/main" val="740141051"/>
                    </a:ext>
                  </a:extLst>
                </a:gridCol>
                <a:gridCol w="1688449">
                  <a:extLst>
                    <a:ext uri="{9D8B030D-6E8A-4147-A177-3AD203B41FA5}">
                      <a16:colId xmlns:a16="http://schemas.microsoft.com/office/drawing/2014/main" val="3712104912"/>
                    </a:ext>
                  </a:extLst>
                </a:gridCol>
              </a:tblGrid>
              <a:tr h="589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latin typeface="+mn-ea"/>
                          <a:ea typeface="+mn-ea"/>
                        </a:rPr>
                        <a:t>전공과목 이수학점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+mn-ea"/>
                          <a:ea typeface="+mn-ea"/>
                        </a:rPr>
                        <a:t>전공핵심</a:t>
                      </a:r>
                      <a:r>
                        <a:rPr lang="en-US" altLang="ko-KR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dirty="0" err="1">
                          <a:latin typeface="+mn-ea"/>
                          <a:ea typeface="+mn-ea"/>
                        </a:rPr>
                        <a:t>복전</a:t>
                      </a:r>
                      <a:r>
                        <a:rPr lang="en-US" altLang="ko-KR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+mn-ea"/>
                          <a:ea typeface="+mn-ea"/>
                        </a:rPr>
                        <a:t>전공일반</a:t>
                      </a:r>
                      <a:r>
                        <a:rPr lang="en-US" altLang="ko-KR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dirty="0" err="1">
                          <a:latin typeface="+mn-ea"/>
                          <a:ea typeface="+mn-ea"/>
                        </a:rPr>
                        <a:t>복전</a:t>
                      </a:r>
                      <a:r>
                        <a:rPr lang="en-US" altLang="ko-KR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latin typeface="+mn-ea"/>
                          <a:ea typeface="+mn-ea"/>
                        </a:rPr>
                        <a:t>전공학점 합계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75127"/>
                  </a:ext>
                </a:extLst>
              </a:tr>
              <a:tr h="589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latin typeface="+mn-ea"/>
                          <a:ea typeface="+mn-ea"/>
                        </a:rPr>
                        <a:t>중문과 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학번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>
                          <a:latin typeface="+mn-ea"/>
                          <a:ea typeface="+mn-ea"/>
                        </a:rPr>
                        <a:t>30(30)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>
                          <a:latin typeface="+mn-ea"/>
                          <a:ea typeface="+mn-ea"/>
                        </a:rPr>
                        <a:t>33(12)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+mn-ea"/>
                          <a:ea typeface="+mn-ea"/>
                        </a:rPr>
                        <a:t>63(42)</a:t>
                      </a: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=&gt; 69(48)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48101"/>
                  </a:ext>
                </a:extLst>
              </a:tr>
            </a:tbl>
          </a:graphicData>
        </a:graphic>
      </p:graphicFrame>
      <p:pic>
        <p:nvPicPr>
          <p:cNvPr id="11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2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52085" y="2348880"/>
            <a:ext cx="7772400" cy="1470025"/>
          </a:xfrm>
        </p:spPr>
        <p:txBody>
          <a:bodyPr>
            <a:no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성적우수장학금</a:t>
            </a:r>
          </a:p>
        </p:txBody>
      </p:sp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-14634" y="1014906"/>
            <a:ext cx="399643" cy="5852041"/>
          </a:xfrm>
          <a:prstGeom prst="rect">
            <a:avLst/>
          </a:prstGeom>
          <a:gradFill flip="none" rotWithShape="1">
            <a:gsLst>
              <a:gs pos="0">
                <a:srgbClr val="9E0000">
                  <a:alpha val="93999"/>
                </a:srgbClr>
              </a:gs>
              <a:gs pos="100000">
                <a:srgbClr val="49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16200000">
            <a:off x="5061291" y="-3678047"/>
            <a:ext cx="404662" cy="7760755"/>
          </a:xfrm>
          <a:prstGeom prst="rect">
            <a:avLst/>
          </a:prstGeom>
          <a:gradFill flip="none" rotWithShape="1">
            <a:gsLst>
              <a:gs pos="0">
                <a:srgbClr val="9E0000">
                  <a:alpha val="93999"/>
                </a:srgbClr>
              </a:gs>
              <a:gs pos="100000">
                <a:srgbClr val="49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23727" y="3940926"/>
            <a:ext cx="6429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+mn-ea"/>
              </a:rPr>
              <a:t>성적우수장학금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(A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형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)</a:t>
            </a:r>
            <a:r>
              <a:rPr lang="en-US" altLang="ko-KR" sz="2400" b="1" dirty="0">
                <a:latin typeface="+mn-ea"/>
              </a:rPr>
              <a:t>:</a:t>
            </a:r>
            <a:r>
              <a:rPr lang="ko-KR" altLang="en-US" sz="2400" b="1" dirty="0">
                <a:latin typeface="+mn-ea"/>
              </a:rPr>
              <a:t> 등록금의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70% 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감면</a:t>
            </a:r>
            <a:endParaRPr lang="en-US" altLang="ko-KR" sz="2400" b="1" dirty="0">
              <a:solidFill>
                <a:schemeClr val="accent2"/>
              </a:solidFill>
              <a:latin typeface="+mn-ea"/>
            </a:endParaRPr>
          </a:p>
          <a:p>
            <a:endParaRPr lang="en-US" altLang="ko-KR" sz="2400" dirty="0">
              <a:latin typeface="+mn-ea"/>
            </a:endParaRPr>
          </a:p>
          <a:p>
            <a:r>
              <a:rPr lang="ko-KR" altLang="en-US" sz="2400" b="1" dirty="0">
                <a:latin typeface="+mn-ea"/>
              </a:rPr>
              <a:t>성적우수장학금</a:t>
            </a:r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(B</a:t>
            </a:r>
            <a:r>
              <a:rPr lang="ko-KR" altLang="en-US" sz="2400" b="1" dirty="0">
                <a:solidFill>
                  <a:srgbClr val="002060"/>
                </a:solidFill>
                <a:latin typeface="+mn-ea"/>
              </a:rPr>
              <a:t>형</a:t>
            </a:r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)</a:t>
            </a:r>
            <a:r>
              <a:rPr lang="en-US" altLang="ko-KR" sz="2400" b="1" dirty="0">
                <a:latin typeface="+mn-ea"/>
              </a:rPr>
              <a:t>:</a:t>
            </a:r>
            <a:r>
              <a:rPr lang="ko-KR" altLang="en-US" sz="2400" b="1" dirty="0">
                <a:latin typeface="+mn-ea"/>
              </a:rPr>
              <a:t> 등록금의 </a:t>
            </a:r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50% </a:t>
            </a:r>
            <a:r>
              <a:rPr lang="ko-KR" altLang="en-US" sz="2400" b="1" dirty="0">
                <a:solidFill>
                  <a:srgbClr val="002060"/>
                </a:solidFill>
                <a:latin typeface="+mn-ea"/>
              </a:rPr>
              <a:t>감면 </a:t>
            </a:r>
            <a:endParaRPr lang="en-US" altLang="ko-KR" sz="2400" b="1" dirty="0">
              <a:solidFill>
                <a:srgbClr val="002060"/>
              </a:solidFill>
              <a:latin typeface="+mn-ea"/>
            </a:endParaRPr>
          </a:p>
          <a:p>
            <a:endParaRPr lang="ko-KR" altLang="en-US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30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97341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직사각형 2"/>
          <p:cNvSpPr>
            <a:spLocks noChangeArrowheads="1"/>
          </p:cNvSpPr>
          <p:nvPr/>
        </p:nvSpPr>
        <p:spPr bwMode="auto">
          <a:xfrm>
            <a:off x="251520" y="1556792"/>
            <a:ext cx="8898469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■</a:t>
            </a:r>
            <a:r>
              <a:rPr lang="en-US" altLang="ko-KR" sz="30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성적우수장학금 선발기준</a:t>
            </a:r>
            <a:endParaRPr lang="en-US" altLang="ko-KR" sz="3000" b="1" u="sng" dirty="0">
              <a:solidFill>
                <a:srgbClr val="002060"/>
              </a:solidFill>
              <a:latin typeface="+mn-ea"/>
            </a:endParaRPr>
          </a:p>
          <a:p>
            <a:pPr marL="457200" indent="-457200">
              <a:buAutoNum type="arabicPeriod"/>
            </a:pPr>
            <a:r>
              <a:rPr lang="ko-KR" altLang="en-US" sz="2000" u="sng" dirty="0">
                <a:solidFill>
                  <a:srgbClr val="262673"/>
                </a:solidFill>
                <a:latin typeface="+mn-ea"/>
              </a:rPr>
              <a:t>직전학기 이수학점이 </a:t>
            </a:r>
            <a:r>
              <a:rPr lang="en-US" altLang="ko-KR" sz="2000" u="sng" dirty="0">
                <a:solidFill>
                  <a:srgbClr val="262673"/>
                </a:solidFill>
                <a:latin typeface="+mn-ea"/>
              </a:rPr>
              <a:t>12</a:t>
            </a:r>
            <a:r>
              <a:rPr lang="ko-KR" altLang="en-US" sz="2000" u="sng" dirty="0">
                <a:solidFill>
                  <a:srgbClr val="262673"/>
                </a:solidFill>
                <a:latin typeface="+mn-ea"/>
              </a:rPr>
              <a:t>학점 이상</a:t>
            </a:r>
            <a:r>
              <a:rPr lang="ko-KR" altLang="en-US" sz="2000" i="1" dirty="0">
                <a:latin typeface="+mn-ea"/>
              </a:rPr>
              <a:t> </a:t>
            </a:r>
            <a:r>
              <a:rPr lang="en-US" altLang="ko-KR" sz="2000" i="1" dirty="0">
                <a:latin typeface="+mn-ea"/>
              </a:rPr>
              <a:t>(</a:t>
            </a:r>
            <a:r>
              <a:rPr lang="ko-KR" altLang="en-US" sz="2000" i="1" dirty="0">
                <a:latin typeface="+mn-ea"/>
              </a:rPr>
              <a:t>최종학기 직전학기는 </a:t>
            </a:r>
            <a:r>
              <a:rPr lang="en-US" altLang="ko-KR" sz="2000" i="1" dirty="0">
                <a:latin typeface="+mn-ea"/>
              </a:rPr>
              <a:t>9</a:t>
            </a:r>
            <a:r>
              <a:rPr lang="ko-KR" altLang="en-US" sz="2000" i="1" dirty="0">
                <a:latin typeface="+mn-ea"/>
              </a:rPr>
              <a:t>학점</a:t>
            </a:r>
            <a:r>
              <a:rPr lang="en-US" altLang="ko-KR" sz="2000" i="1" dirty="0">
                <a:latin typeface="+mn-ea"/>
              </a:rPr>
              <a:t>)</a:t>
            </a:r>
            <a:r>
              <a:rPr lang="ko-KR" altLang="en-US" sz="2000" u="sng" dirty="0">
                <a:solidFill>
                  <a:srgbClr val="262673"/>
                </a:solidFill>
                <a:latin typeface="+mn-ea"/>
              </a:rPr>
              <a:t> 이수하고</a:t>
            </a:r>
            <a:r>
              <a:rPr lang="en-US" altLang="ko-KR" sz="2000" u="sng" dirty="0">
                <a:solidFill>
                  <a:srgbClr val="262673"/>
                </a:solidFill>
                <a:latin typeface="+mn-ea"/>
              </a:rPr>
              <a:t>, </a:t>
            </a:r>
            <a:r>
              <a:rPr lang="ko-KR" altLang="en-US" sz="2000" u="sng" dirty="0">
                <a:solidFill>
                  <a:srgbClr val="262673"/>
                </a:solidFill>
                <a:latin typeface="+mn-ea"/>
              </a:rPr>
              <a:t>평점평균 </a:t>
            </a:r>
            <a:r>
              <a:rPr lang="en-US" altLang="ko-KR" sz="2000" u="sng" dirty="0">
                <a:solidFill>
                  <a:srgbClr val="262673"/>
                </a:solidFill>
                <a:latin typeface="+mn-ea"/>
              </a:rPr>
              <a:t>2.0</a:t>
            </a:r>
            <a:r>
              <a:rPr lang="ko-KR" altLang="en-US" sz="2000" u="sng" dirty="0">
                <a:solidFill>
                  <a:srgbClr val="262673"/>
                </a:solidFill>
                <a:latin typeface="+mn-ea"/>
              </a:rPr>
              <a:t>이상인 자</a:t>
            </a:r>
            <a:r>
              <a:rPr lang="en-US" altLang="ko-KR" sz="2000" u="sng" dirty="0">
                <a:solidFill>
                  <a:srgbClr val="262673"/>
                </a:solidFill>
                <a:latin typeface="+mn-ea"/>
              </a:rPr>
              <a:t>.</a:t>
            </a:r>
            <a:endParaRPr lang="en-US" altLang="ko-KR" sz="2000" dirty="0">
              <a:solidFill>
                <a:srgbClr val="262673"/>
              </a:solidFill>
              <a:latin typeface="+mn-ea"/>
            </a:endParaRPr>
          </a:p>
          <a:p>
            <a:pPr marL="457200" indent="-457200">
              <a:buAutoNum type="arabicPeriod"/>
            </a:pPr>
            <a:r>
              <a:rPr lang="ko-KR" altLang="en-US" sz="2000" u="sng" dirty="0">
                <a:solidFill>
                  <a:srgbClr val="262673"/>
                </a:solidFill>
                <a:latin typeface="+mn-ea"/>
              </a:rPr>
              <a:t>장학금 수혜학기에 재학 예정자</a:t>
            </a:r>
            <a:r>
              <a:rPr lang="en-US" altLang="ko-KR" sz="2000" u="sng" dirty="0">
                <a:solidFill>
                  <a:srgbClr val="262673"/>
                </a:solidFill>
                <a:latin typeface="+mn-ea"/>
              </a:rPr>
              <a:t>(</a:t>
            </a:r>
            <a:r>
              <a:rPr lang="ko-KR" altLang="en-US" sz="2000" u="sng" dirty="0">
                <a:solidFill>
                  <a:srgbClr val="262673"/>
                </a:solidFill>
                <a:latin typeface="+mn-ea"/>
              </a:rPr>
              <a:t>복학예정자 포함</a:t>
            </a:r>
            <a:r>
              <a:rPr lang="en-US" altLang="ko-KR" sz="2000" u="sng" dirty="0">
                <a:solidFill>
                  <a:srgbClr val="262673"/>
                </a:solidFill>
                <a:latin typeface="+mn-ea"/>
              </a:rPr>
              <a:t>).</a:t>
            </a:r>
          </a:p>
          <a:p>
            <a:pPr algn="l"/>
            <a:endParaRPr lang="en-US" altLang="ko-KR" sz="2000" u="sng" dirty="0">
              <a:solidFill>
                <a:srgbClr val="262673"/>
              </a:solidFill>
              <a:latin typeface="+mn-ea"/>
            </a:endParaRPr>
          </a:p>
          <a:p>
            <a:r>
              <a:rPr lang="en-US" altLang="ko-KR" dirty="0">
                <a:latin typeface="+mn-ea"/>
              </a:rPr>
              <a:t>* </a:t>
            </a:r>
            <a:r>
              <a:rPr lang="ko-KR" altLang="en-US" dirty="0">
                <a:latin typeface="+mn-ea"/>
              </a:rPr>
              <a:t>예외사항</a:t>
            </a:r>
          </a:p>
          <a:p>
            <a:r>
              <a:rPr lang="ko-KR" altLang="en-US" dirty="0">
                <a:latin typeface="+mn-ea"/>
              </a:rPr>
              <a:t>① 초과학기 등록생의 경우 등록금전액을 납부하는 경우에만 신청 가능</a:t>
            </a:r>
            <a:br>
              <a:rPr lang="ko-KR" altLang="en-US" dirty="0">
                <a:latin typeface="+mn-ea"/>
              </a:rPr>
            </a:br>
            <a:r>
              <a:rPr lang="ko-KR" altLang="en-US" dirty="0">
                <a:latin typeface="+mn-ea"/>
              </a:rPr>
              <a:t>② 성적우수장학금의 경우 직전학기 과락과목</a:t>
            </a:r>
            <a:r>
              <a:rPr lang="en-US" altLang="ko-KR" dirty="0">
                <a:latin typeface="+mn-ea"/>
              </a:rPr>
              <a:t>(F</a:t>
            </a:r>
            <a:r>
              <a:rPr lang="ko-KR" altLang="en-US" dirty="0">
                <a:latin typeface="+mn-ea"/>
              </a:rPr>
              <a:t>학점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수강철회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이 없어야 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</a:t>
            </a:r>
            <a:r>
              <a:rPr lang="ko-KR" altLang="en-US" dirty="0" smtClean="0">
                <a:latin typeface="+mn-ea"/>
              </a:rPr>
              <a:t>장학생 </a:t>
            </a:r>
            <a:r>
              <a:rPr lang="ko-KR" altLang="en-US" dirty="0">
                <a:latin typeface="+mn-ea"/>
              </a:rPr>
              <a:t>선발 가능</a:t>
            </a:r>
            <a:br>
              <a:rPr lang="ko-KR" altLang="en-US" dirty="0">
                <a:latin typeface="+mn-ea"/>
              </a:rPr>
            </a:br>
            <a:r>
              <a:rPr lang="ko-KR" altLang="en-US" dirty="0">
                <a:latin typeface="+mn-ea"/>
              </a:rPr>
              <a:t>③ 복학생의 경우에도 신청기간에 신청하는 경우에만 장학생 선발 가능</a:t>
            </a:r>
            <a:endParaRPr lang="en-US" altLang="ko-KR" dirty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    (</a:t>
            </a:r>
            <a:r>
              <a:rPr lang="ko-KR" altLang="en-US" dirty="0">
                <a:latin typeface="+mn-ea"/>
              </a:rPr>
              <a:t>단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무료복학자인</a:t>
            </a:r>
            <a:r>
              <a:rPr lang="ko-KR" altLang="en-US" dirty="0">
                <a:latin typeface="+mn-ea"/>
              </a:rPr>
              <a:t> 경우에는 신청대상이 아님</a:t>
            </a:r>
            <a:r>
              <a:rPr lang="en-US" altLang="ko-KR" dirty="0">
                <a:latin typeface="+mn-ea"/>
              </a:rPr>
              <a:t>)</a:t>
            </a: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ko-KR" altLang="en-US" sz="3000" b="1" dirty="0">
                <a:solidFill>
                  <a:srgbClr val="262673"/>
                </a:solidFill>
                <a:latin typeface="+mn-ea"/>
              </a:rPr>
              <a:t>■성적우수장학금 선발 </a:t>
            </a:r>
            <a:r>
              <a:rPr lang="en-US" altLang="ko-KR" sz="3000" b="1" dirty="0">
                <a:solidFill>
                  <a:srgbClr val="262673"/>
                </a:solidFill>
                <a:latin typeface="+mn-ea"/>
              </a:rPr>
              <a:t>-</a:t>
            </a:r>
            <a:r>
              <a:rPr lang="ko-KR" altLang="en-US" sz="3000" b="1" dirty="0">
                <a:solidFill>
                  <a:srgbClr val="262673"/>
                </a:solidFill>
                <a:latin typeface="+mn-ea"/>
              </a:rPr>
              <a:t> 학과 내규</a:t>
            </a:r>
            <a:endParaRPr lang="en-US" altLang="ko-KR" sz="3000" b="1" dirty="0">
              <a:solidFill>
                <a:srgbClr val="262673"/>
              </a:solidFill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중문과 </a:t>
            </a:r>
            <a:r>
              <a:rPr lang="ko-KR" altLang="en-US" sz="2000" b="1" dirty="0">
                <a:solidFill>
                  <a:schemeClr val="accent2"/>
                </a:solidFill>
                <a:latin typeface="+mn-ea"/>
              </a:rPr>
              <a:t>단일전공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중국어 관련전공 </a:t>
            </a:r>
            <a:r>
              <a:rPr lang="en-US" altLang="ko-KR" sz="2000" b="1" dirty="0">
                <a:solidFill>
                  <a:schemeClr val="accent2"/>
                </a:solidFill>
                <a:latin typeface="+mn-ea"/>
              </a:rPr>
              <a:t>3</a:t>
            </a:r>
            <a:r>
              <a:rPr lang="ko-KR" altLang="en-US" sz="2000" b="1" dirty="0">
                <a:solidFill>
                  <a:schemeClr val="accent2"/>
                </a:solidFill>
                <a:latin typeface="+mn-ea"/>
              </a:rPr>
              <a:t>과목 이상 </a:t>
            </a:r>
            <a:r>
              <a:rPr lang="ko-KR" altLang="en-US" sz="2000" dirty="0">
                <a:latin typeface="+mn-ea"/>
              </a:rPr>
              <a:t>신청자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중문과 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</a:rPr>
              <a:t>복수전공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중국어 관련전공 </a:t>
            </a:r>
            <a:r>
              <a:rPr lang="en-US" altLang="ko-KR" sz="20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ko-KR" altLang="en-US" sz="2000" b="1" dirty="0">
                <a:solidFill>
                  <a:schemeClr val="accent1"/>
                </a:solidFill>
                <a:latin typeface="+mn-ea"/>
              </a:rPr>
              <a:t>과목 이상 </a:t>
            </a:r>
            <a:r>
              <a:rPr lang="ko-KR" altLang="en-US" sz="2000" dirty="0">
                <a:latin typeface="+mn-ea"/>
              </a:rPr>
              <a:t>신청자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성적우수 장학금</a:t>
            </a:r>
          </a:p>
        </p:txBody>
      </p:sp>
    </p:spTree>
    <p:extLst>
      <p:ext uri="{BB962C8B-B14F-4D97-AF65-F5344CB8AC3E}">
        <p14:creationId xmlns:p14="http://schemas.microsoft.com/office/powerpoint/2010/main" val="22929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arrow.wav"/>
          </p:stSnd>
        </p:sndAc>
      </p:transition>
    </mc:Choice>
    <mc:Fallback xmlns="">
      <p:transition>
        <p:sndAc>
          <p:stSnd>
            <p:snd r:embed="rId5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직사각형 2"/>
          <p:cNvSpPr>
            <a:spLocks noChangeArrowheads="1"/>
          </p:cNvSpPr>
          <p:nvPr/>
        </p:nvSpPr>
        <p:spPr bwMode="auto">
          <a:xfrm>
            <a:off x="323528" y="1231587"/>
            <a:ext cx="889779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ko-KR" altLang="en-US" sz="3000" b="1" dirty="0">
                <a:solidFill>
                  <a:srgbClr val="262673"/>
                </a:solidFill>
                <a:latin typeface="서울한강체 M" panose="02020603020101020101" pitchFamily="18" charset="-127"/>
                <a:ea typeface="서울한강체 M" panose="02020603020101020101" pitchFamily="18" charset="-127"/>
              </a:rPr>
              <a:t>■ </a:t>
            </a:r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성적우수장학금 신청기간</a:t>
            </a:r>
            <a:endParaRPr lang="en-US" altLang="ko-KR" sz="3000" b="1" dirty="0">
              <a:solidFill>
                <a:srgbClr val="002060"/>
              </a:solidFill>
              <a:latin typeface="+mn-ea"/>
            </a:endParaRP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+mn-ea"/>
              </a:rPr>
              <a:t>-&gt; </a:t>
            </a:r>
            <a:r>
              <a:rPr lang="ko-KR" altLang="en-US" sz="2000" b="1" dirty="0">
                <a:solidFill>
                  <a:prstClr val="black"/>
                </a:solidFill>
                <a:latin typeface="+mn-ea"/>
              </a:rPr>
              <a:t>장학금 수혜학기의 </a:t>
            </a:r>
            <a:r>
              <a:rPr lang="ko-KR" altLang="en-US" sz="2000" b="1" u="sng" dirty="0">
                <a:solidFill>
                  <a:srgbClr val="C00000"/>
                </a:solidFill>
                <a:latin typeface="+mn-ea"/>
              </a:rPr>
              <a:t>직전 학기 말</a:t>
            </a:r>
            <a:r>
              <a:rPr lang="ko-KR" altLang="en-US" sz="2000" dirty="0">
                <a:solidFill>
                  <a:prstClr val="black"/>
                </a:solidFill>
                <a:latin typeface="+mn-ea"/>
              </a:rPr>
              <a:t>에 신청</a:t>
            </a:r>
            <a:r>
              <a:rPr lang="en-US" altLang="ko-KR" sz="20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/>
            <a:r>
              <a:rPr lang="en-US" altLang="ko-KR" sz="1600" dirty="0">
                <a:solidFill>
                  <a:prstClr val="black"/>
                </a:solidFill>
                <a:latin typeface="+mn-ea"/>
              </a:rPr>
              <a:t>Ex)</a:t>
            </a:r>
            <a:r>
              <a:rPr lang="ko-KR" altLang="en-US" sz="16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+mn-ea"/>
              </a:rPr>
              <a:t>2017</a:t>
            </a:r>
            <a:r>
              <a:rPr lang="ko-KR" altLang="en-US" sz="1600" dirty="0">
                <a:solidFill>
                  <a:prstClr val="black"/>
                </a:solidFill>
                <a:latin typeface="+mn-ea"/>
              </a:rPr>
              <a:t>학년도 </a:t>
            </a:r>
            <a:r>
              <a:rPr lang="en-US" altLang="ko-KR" sz="1600" dirty="0">
                <a:solidFill>
                  <a:prstClr val="black"/>
                </a:solidFill>
                <a:latin typeface="+mn-ea"/>
              </a:rPr>
              <a:t>2</a:t>
            </a:r>
            <a:r>
              <a:rPr lang="ko-KR" altLang="en-US" sz="1600" dirty="0">
                <a:solidFill>
                  <a:prstClr val="black"/>
                </a:solidFill>
                <a:latin typeface="+mn-ea"/>
              </a:rPr>
              <a:t>학기 장학금을 수혜하기 위해서는</a:t>
            </a:r>
            <a:r>
              <a:rPr lang="en-US" altLang="ko-KR" sz="1600" dirty="0">
                <a:solidFill>
                  <a:prstClr val="black"/>
                </a:solidFill>
                <a:latin typeface="+mn-ea"/>
              </a:rPr>
              <a:t> 2017</a:t>
            </a:r>
            <a:r>
              <a:rPr lang="ko-KR" altLang="en-US" sz="1600" dirty="0">
                <a:solidFill>
                  <a:prstClr val="black"/>
                </a:solidFill>
                <a:latin typeface="+mn-ea"/>
              </a:rPr>
              <a:t>학년도 제</a:t>
            </a:r>
            <a:r>
              <a:rPr lang="en-US" altLang="ko-KR" sz="1600" dirty="0">
                <a:solidFill>
                  <a:prstClr val="black"/>
                </a:solidFill>
                <a:latin typeface="+mn-ea"/>
              </a:rPr>
              <a:t>1</a:t>
            </a:r>
            <a:r>
              <a:rPr lang="ko-KR" altLang="en-US" sz="1600" dirty="0">
                <a:solidFill>
                  <a:prstClr val="black"/>
                </a:solidFill>
                <a:latin typeface="+mn-ea"/>
              </a:rPr>
              <a:t>학기말 장학금 신청기간에 장학금을 신청</a:t>
            </a:r>
            <a:r>
              <a:rPr lang="en-US" altLang="ko-KR" sz="1600" dirty="0">
                <a:solidFill>
                  <a:prstClr val="black"/>
                </a:solidFill>
                <a:latin typeface="+mn-ea"/>
              </a:rPr>
              <a:t>.</a:t>
            </a:r>
          </a:p>
          <a:p>
            <a:pPr lvl="0"/>
            <a:endParaRPr lang="en-US" altLang="ko-KR" sz="1600" dirty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+mn-ea"/>
              </a:rPr>
              <a:t>* </a:t>
            </a:r>
            <a:r>
              <a:rPr lang="ko-KR" altLang="en-US" sz="2000" dirty="0">
                <a:solidFill>
                  <a:prstClr val="black"/>
                </a:solidFill>
                <a:latin typeface="+mn-ea"/>
              </a:rPr>
              <a:t>장학금 신청기간은 문과대학 홈페이지 및 중문과 학과자료실에 공지되므로</a:t>
            </a:r>
            <a:r>
              <a:rPr lang="en-US" altLang="ko-KR" sz="2000" dirty="0">
                <a:solidFill>
                  <a:prstClr val="black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prstClr val="black"/>
                </a:solidFill>
                <a:latin typeface="+mn-ea"/>
              </a:rPr>
              <a:t> 공지사항 확인필요</a:t>
            </a:r>
            <a:r>
              <a:rPr lang="en-US" altLang="ko-KR" sz="2000" dirty="0">
                <a:solidFill>
                  <a:prstClr val="black"/>
                </a:solidFill>
                <a:latin typeface="+mn-ea"/>
              </a:rPr>
              <a:t>.</a:t>
            </a:r>
          </a:p>
          <a:p>
            <a:endParaRPr lang="en-US" altLang="ko-KR" sz="3000" b="1" dirty="0">
              <a:solidFill>
                <a:srgbClr val="002060"/>
              </a:solidFill>
              <a:latin typeface="+mn-ea"/>
            </a:endParaRPr>
          </a:p>
          <a:p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■</a:t>
            </a:r>
            <a:r>
              <a:rPr lang="en-US" altLang="ko-KR" sz="30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장학금 신청방법</a:t>
            </a:r>
          </a:p>
          <a:p>
            <a:pPr marL="457200" indent="-457200">
              <a:buAutoNum type="arabicParenR"/>
            </a:pPr>
            <a:r>
              <a:rPr lang="en-US" altLang="ko-KR" sz="2000" dirty="0">
                <a:latin typeface="+mn-ea"/>
              </a:rPr>
              <a:t>SKKU GLS &gt; </a:t>
            </a:r>
            <a:r>
              <a:rPr lang="ko-KR" altLang="en-US" sz="2000" dirty="0">
                <a:latin typeface="+mn-ea"/>
              </a:rPr>
              <a:t>신청자격관리 </a:t>
            </a:r>
            <a:r>
              <a:rPr lang="en-US" altLang="ko-KR" sz="2000" dirty="0">
                <a:latin typeface="+mn-ea"/>
              </a:rPr>
              <a:t>&gt; </a:t>
            </a:r>
            <a:r>
              <a:rPr lang="ko-KR" altLang="en-US" sz="2000" dirty="0">
                <a:latin typeface="+mn-ea"/>
              </a:rPr>
              <a:t>장학금 신청 </a:t>
            </a:r>
            <a:endParaRPr lang="en-US" altLang="ko-KR" sz="2000" dirty="0">
              <a:latin typeface="+mn-ea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+mn-ea"/>
              </a:rPr>
              <a:t>학업계획서</a:t>
            </a:r>
            <a:r>
              <a:rPr lang="en-US" altLang="ko-KR" sz="2000" dirty="0">
                <a:latin typeface="+mn-ea"/>
              </a:rPr>
              <a:t>/</a:t>
            </a:r>
            <a:r>
              <a:rPr lang="ko-KR" altLang="en-US" sz="2000" dirty="0">
                <a:latin typeface="+mn-ea"/>
              </a:rPr>
              <a:t>추천서를 업로드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양식은 </a:t>
            </a:r>
            <a:r>
              <a:rPr lang="en-US" altLang="ko-KR" sz="2000" dirty="0">
                <a:latin typeface="+mn-ea"/>
              </a:rPr>
              <a:t>GLS-</a:t>
            </a:r>
            <a:r>
              <a:rPr lang="ko-KR" altLang="en-US" sz="2000" dirty="0">
                <a:latin typeface="+mn-ea"/>
              </a:rPr>
              <a:t>장학금신청에서 다운로드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+mn-ea"/>
              </a:rPr>
              <a:t>자기소개서와 </a:t>
            </a:r>
            <a:r>
              <a:rPr lang="ko-KR" altLang="en-US" sz="2000" dirty="0" err="1">
                <a:latin typeface="+mn-ea"/>
              </a:rPr>
              <a:t>성적증빙서류는</a:t>
            </a:r>
            <a:r>
              <a:rPr lang="ko-KR" altLang="en-US" sz="2000" dirty="0">
                <a:latin typeface="+mn-ea"/>
              </a:rPr>
              <a:t> 별도로 학과사무실에 직접 제출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457200" indent="-457200">
              <a:buAutoNum type="arabicParenR"/>
            </a:pP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pPr algn="l"/>
            <a:endParaRPr lang="en-US" altLang="ko-KR" sz="2000" u="sng" dirty="0">
              <a:solidFill>
                <a:srgbClr val="262673"/>
              </a:solidFill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성적우수 장학금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53376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3872" y="5409731"/>
            <a:ext cx="6964210" cy="12557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 err="1">
                <a:solidFill>
                  <a:srgbClr val="000000"/>
                </a:solidFill>
                <a:latin typeface="+mn-ea"/>
              </a:rPr>
              <a:t>성적증빙서류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성적 증명서 또는 </a:t>
            </a:r>
            <a:r>
              <a:rPr lang="ko-KR" altLang="en-US" kern="0" dirty="0" err="1">
                <a:solidFill>
                  <a:srgbClr val="000000"/>
                </a:solidFill>
                <a:latin typeface="+mn-ea"/>
              </a:rPr>
              <a:t>캡쳐본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 제출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 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캡쳐본은</a:t>
            </a:r>
            <a:r>
              <a:rPr lang="ko-KR" alt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 성함</a:t>
            </a:r>
            <a:r>
              <a:rPr lang="en-US" altLang="ko-KR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/</a:t>
            </a:r>
            <a:r>
              <a:rPr lang="ko-KR" alt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학번</a:t>
            </a:r>
            <a:r>
              <a:rPr lang="en-US" altLang="ko-KR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/</a:t>
            </a:r>
            <a:r>
              <a:rPr lang="ko-KR" alt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교과목명</a:t>
            </a:r>
            <a:r>
              <a:rPr lang="en-US" altLang="ko-KR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/</a:t>
            </a:r>
            <a:r>
              <a:rPr lang="ko-KR" alt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성적이 나온 </a:t>
            </a:r>
            <a:r>
              <a:rPr lang="ko-KR" altLang="en-US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캡쳐본만</a:t>
            </a:r>
            <a:r>
              <a:rPr lang="ko-KR" altLang="en-US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 인정</a:t>
            </a: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b="1" kern="0" dirty="0">
              <a:solidFill>
                <a:srgbClr val="000000"/>
              </a:solidFill>
              <a:latin typeface="+mn-ea"/>
            </a:endParaRPr>
          </a:p>
          <a:p>
            <a:pPr algn="just" fontAlgn="base"/>
            <a:r>
              <a:rPr lang="ko-KR" altLang="en-US" kern="0" dirty="0">
                <a:uFill>
                  <a:solidFill>
                    <a:srgbClr val="000000"/>
                  </a:solidFill>
                </a:uFill>
                <a:latin typeface="+mn-ea"/>
              </a:rPr>
              <a:t>추천서 </a:t>
            </a:r>
            <a:r>
              <a:rPr lang="en-US" altLang="ko-KR" kern="0" dirty="0">
                <a:uFill>
                  <a:solidFill>
                    <a:srgbClr val="000000"/>
                  </a:solidFill>
                </a:uFill>
                <a:latin typeface="+mn-ea"/>
              </a:rPr>
              <a:t>-</a:t>
            </a:r>
            <a:r>
              <a:rPr lang="ko-KR" altLang="en-US" kern="0" dirty="0">
                <a:uFill>
                  <a:solidFill>
                    <a:srgbClr val="000000"/>
                  </a:solidFill>
                </a:uFill>
                <a:latin typeface="+mn-ea"/>
              </a:rPr>
              <a:t> 학생본인의 정보만 기입</a:t>
            </a:r>
            <a:r>
              <a:rPr lang="en-US" altLang="ko-KR" kern="0" dirty="0">
                <a:uFill>
                  <a:solidFill>
                    <a:srgbClr val="000000"/>
                  </a:solidFill>
                </a:uFill>
                <a:latin typeface="+mn-ea"/>
              </a:rPr>
              <a:t>, </a:t>
            </a:r>
            <a:r>
              <a:rPr lang="ko-KR" altLang="en-US" kern="0" dirty="0">
                <a:uFill>
                  <a:solidFill>
                    <a:srgbClr val="000000"/>
                  </a:solidFill>
                </a:uFill>
                <a:latin typeface="+mn-ea"/>
              </a:rPr>
              <a:t>교수 </a:t>
            </a:r>
            <a:r>
              <a:rPr lang="ko-KR" altLang="en-US" kern="0" dirty="0" err="1">
                <a:uFill>
                  <a:solidFill>
                    <a:srgbClr val="000000"/>
                  </a:solidFill>
                </a:uFill>
                <a:latin typeface="+mn-ea"/>
              </a:rPr>
              <a:t>작성란은</a:t>
            </a:r>
            <a:r>
              <a:rPr lang="ko-KR" altLang="en-US" kern="0" dirty="0">
                <a:uFill>
                  <a:solidFill>
                    <a:srgbClr val="000000"/>
                  </a:solidFill>
                </a:uFill>
                <a:latin typeface="+mn-ea"/>
              </a:rPr>
              <a:t> 공란으로 제출</a:t>
            </a:r>
            <a:r>
              <a:rPr lang="en-US" altLang="ko-KR" sz="1600" kern="0" dirty="0">
                <a:uFill>
                  <a:solidFill>
                    <a:srgbClr val="000000"/>
                  </a:solidFill>
                </a:uFill>
                <a:latin typeface="+mn-ea"/>
              </a:rPr>
              <a:t>.</a:t>
            </a:r>
            <a:endParaRPr lang="ko-KR" altLang="en-US" sz="160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25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arrow.wav"/>
          </p:stSnd>
        </p:sndAc>
      </p:transition>
    </mc:Choice>
    <mc:Fallback xmlns="">
      <p:transition>
        <p:sndAc>
          <p:stSnd>
            <p:snd r:embed="rId5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직사각형 2"/>
          <p:cNvSpPr>
            <a:spLocks noChangeArrowheads="1"/>
          </p:cNvSpPr>
          <p:nvPr/>
        </p:nvSpPr>
        <p:spPr bwMode="auto">
          <a:xfrm>
            <a:off x="292333" y="1231587"/>
            <a:ext cx="8928992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ko-KR" altLang="en-US" sz="3000" b="1" dirty="0">
                <a:solidFill>
                  <a:srgbClr val="262673"/>
                </a:solidFill>
                <a:latin typeface="서울한강체 M" panose="02020603020101020101" pitchFamily="18" charset="-127"/>
                <a:ea typeface="서울한강체 M" panose="02020603020101020101" pitchFamily="18" charset="-127"/>
              </a:rPr>
              <a:t>■ </a:t>
            </a:r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성적우수장학금 학과 제출서류</a:t>
            </a:r>
            <a:endParaRPr lang="en-US" altLang="ko-KR" sz="3000" b="1" dirty="0">
              <a:solidFill>
                <a:srgbClr val="002060"/>
              </a:solidFill>
              <a:latin typeface="+mn-ea"/>
            </a:endParaRPr>
          </a:p>
          <a:p>
            <a:r>
              <a:rPr lang="en-US" altLang="ko-KR" sz="2000" b="1" dirty="0">
                <a:latin typeface="+mn-ea"/>
              </a:rPr>
              <a:t>1) </a:t>
            </a:r>
            <a:r>
              <a:rPr lang="ko-KR" altLang="en-US" sz="2000" b="1" dirty="0">
                <a:latin typeface="+mn-ea"/>
              </a:rPr>
              <a:t>성적우수장학금 자기소개서 </a:t>
            </a:r>
            <a:r>
              <a:rPr lang="en-US" altLang="ko-KR" sz="2000" b="1" dirty="0">
                <a:latin typeface="+mn-ea"/>
              </a:rPr>
              <a:t>(*GLS</a:t>
            </a:r>
            <a:r>
              <a:rPr lang="ko-KR" altLang="en-US" sz="2000" b="1" dirty="0">
                <a:latin typeface="+mn-ea"/>
              </a:rPr>
              <a:t>신청 후 자기소개서는 학과사무실로 제출</a:t>
            </a:r>
            <a:r>
              <a:rPr lang="en-US" altLang="ko-KR" sz="2000" b="1" dirty="0">
                <a:latin typeface="+mn-ea"/>
              </a:rPr>
              <a:t>)</a:t>
            </a:r>
          </a:p>
          <a:p>
            <a:r>
              <a:rPr lang="en-US" altLang="ko-KR" sz="2000" b="1" dirty="0">
                <a:latin typeface="+mn-ea"/>
              </a:rPr>
              <a:t>   - </a:t>
            </a:r>
            <a:r>
              <a:rPr lang="ko-KR" altLang="en-US" sz="2000" dirty="0">
                <a:latin typeface="+mn-ea"/>
              </a:rPr>
              <a:t>서식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문과대 중문과 학과자료실 </a:t>
            </a:r>
            <a:r>
              <a:rPr lang="en-US" altLang="ko-KR" sz="2000" dirty="0">
                <a:latin typeface="+mn-ea"/>
              </a:rPr>
              <a:t>&gt; </a:t>
            </a:r>
            <a:r>
              <a:rPr lang="ko-KR" altLang="en-US" sz="2000" dirty="0">
                <a:latin typeface="+mn-ea"/>
              </a:rPr>
              <a:t>성적우수장학금 공지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첨부파일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b="1" dirty="0">
                <a:latin typeface="+mn-ea"/>
              </a:rPr>
              <a:t>2) </a:t>
            </a:r>
            <a:r>
              <a:rPr lang="ko-KR" altLang="en-US" sz="2000" b="1" dirty="0" err="1">
                <a:latin typeface="+mn-ea"/>
              </a:rPr>
              <a:t>성적증빙서류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2</a:t>
            </a:r>
            <a:r>
              <a:rPr lang="ko-KR" altLang="en-US" sz="2000" b="1" dirty="0">
                <a:latin typeface="+mn-ea"/>
              </a:rPr>
              <a:t>부 </a:t>
            </a:r>
            <a:r>
              <a:rPr lang="en-US" altLang="ko-KR" sz="2000" b="1" dirty="0">
                <a:latin typeface="+mn-ea"/>
              </a:rPr>
              <a:t>(* </a:t>
            </a:r>
            <a:r>
              <a:rPr lang="ko-KR" altLang="en-US" sz="2000" b="1" dirty="0">
                <a:latin typeface="+mn-ea"/>
              </a:rPr>
              <a:t>학기 별 성적공시 후 학과사무실로 제출</a:t>
            </a:r>
            <a:r>
              <a:rPr lang="en-US" altLang="ko-KR" sz="2000" b="1" dirty="0">
                <a:latin typeface="+mn-ea"/>
              </a:rPr>
              <a:t>)</a:t>
            </a:r>
          </a:p>
          <a:p>
            <a:r>
              <a:rPr lang="en-US" altLang="ko-KR" sz="2000" dirty="0">
                <a:latin typeface="+mn-ea"/>
              </a:rPr>
              <a:t>   - </a:t>
            </a:r>
            <a:r>
              <a:rPr lang="ko-KR" altLang="en-US" sz="2000" dirty="0">
                <a:latin typeface="+mn-ea"/>
              </a:rPr>
              <a:t>학기 별 성적확인 페이지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부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학기 별 성적 상세보기 페이지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부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0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r>
              <a:rPr lang="en-US" altLang="ko-KR" sz="2000" dirty="0">
                <a:latin typeface="+mn-ea"/>
              </a:rPr>
              <a:t>3) </a:t>
            </a:r>
            <a:r>
              <a:rPr lang="ko-KR" altLang="en-US" sz="2000" dirty="0">
                <a:latin typeface="+mn-ea"/>
              </a:rPr>
              <a:t>어학성적표 사본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부</a:t>
            </a:r>
            <a:r>
              <a:rPr lang="en-US" altLang="ko-KR" sz="2000" dirty="0">
                <a:latin typeface="+mn-ea"/>
              </a:rPr>
              <a:t>(*</a:t>
            </a:r>
            <a:r>
              <a:rPr lang="ko-KR" altLang="en-US" sz="2000" dirty="0">
                <a:latin typeface="+mn-ea"/>
              </a:rPr>
              <a:t>소지자에 한해 제출</a:t>
            </a:r>
            <a:r>
              <a:rPr lang="en-US" altLang="ko-KR" sz="2000" dirty="0">
                <a:latin typeface="+mn-ea"/>
              </a:rPr>
              <a:t>)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874" y="5356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성적우수 장학금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53376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4984"/>
            <a:ext cx="4186808" cy="28083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69" y="3284984"/>
            <a:ext cx="413565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arrow.wav"/>
          </p:stSnd>
        </p:sndAc>
      </p:transition>
    </mc:Choice>
    <mc:Fallback xmlns="">
      <p:transition>
        <p:sndAc>
          <p:stSnd>
            <p:snd r:embed="rId8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직사각형 2"/>
          <p:cNvSpPr>
            <a:spLocks noChangeArrowheads="1"/>
          </p:cNvSpPr>
          <p:nvPr/>
        </p:nvSpPr>
        <p:spPr bwMode="auto">
          <a:xfrm>
            <a:off x="292333" y="1231587"/>
            <a:ext cx="852813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ko-KR" altLang="en-US" sz="3000" b="1" dirty="0">
                <a:solidFill>
                  <a:srgbClr val="262673"/>
                </a:solidFill>
                <a:latin typeface="서울한강체 M" panose="02020603020101020101" pitchFamily="18" charset="-127"/>
                <a:ea typeface="서울한강체 M" panose="02020603020101020101" pitchFamily="18" charset="-127"/>
              </a:rPr>
              <a:t>■ </a:t>
            </a:r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성적우수장학금 기타사항</a:t>
            </a:r>
            <a:endParaRPr lang="en-US" altLang="ko-KR" sz="3000" b="1" dirty="0">
              <a:solidFill>
                <a:srgbClr val="002060"/>
              </a:solidFill>
              <a:latin typeface="+mn-ea"/>
            </a:endParaRPr>
          </a:p>
          <a:p>
            <a:endParaRPr lang="en-US" altLang="ko-KR" sz="2000" dirty="0">
              <a:solidFill>
                <a:srgbClr val="262673"/>
              </a:solidFill>
              <a:latin typeface="+mn-ea"/>
            </a:endParaRPr>
          </a:p>
          <a:p>
            <a:r>
              <a:rPr lang="en-US" altLang="ko-KR" sz="2400" b="1" dirty="0">
                <a:latin typeface="+mn-ea"/>
              </a:rPr>
              <a:t>* </a:t>
            </a:r>
            <a:r>
              <a:rPr lang="ko-KR" altLang="en-US" sz="2400" b="1" dirty="0">
                <a:latin typeface="+mn-ea"/>
              </a:rPr>
              <a:t>장학생 확정</a:t>
            </a:r>
            <a:r>
              <a:rPr lang="en-US" altLang="ko-KR" sz="2400" b="1" dirty="0">
                <a:latin typeface="+mn-ea"/>
              </a:rPr>
              <a:t>․</a:t>
            </a:r>
            <a:r>
              <a:rPr lang="ko-KR" altLang="en-US" sz="2400" b="1" dirty="0">
                <a:latin typeface="+mn-ea"/>
              </a:rPr>
              <a:t>공시</a:t>
            </a:r>
          </a:p>
          <a:p>
            <a:r>
              <a:rPr lang="en-US" altLang="ko-KR" sz="2000" dirty="0" smtClean="0">
                <a:latin typeface="+mn-ea"/>
              </a:rPr>
              <a:t>- </a:t>
            </a:r>
            <a:r>
              <a:rPr lang="ko-KR" altLang="en-US" sz="2000" dirty="0" smtClean="0">
                <a:latin typeface="+mn-ea"/>
              </a:rPr>
              <a:t>성적우수 </a:t>
            </a:r>
            <a:r>
              <a:rPr lang="ko-KR" altLang="en-US" sz="2000" dirty="0">
                <a:latin typeface="+mn-ea"/>
              </a:rPr>
              <a:t>장학생은 학과 심의를 거쳐 확정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장학금 </a:t>
            </a:r>
            <a:r>
              <a:rPr lang="ko-KR" altLang="en-US" sz="2000" dirty="0" smtClean="0">
                <a:latin typeface="+mn-ea"/>
              </a:rPr>
              <a:t>선발자들에게는 </a:t>
            </a: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개별적으로 </a:t>
            </a:r>
            <a:r>
              <a:rPr lang="en-US" altLang="ko-KR" sz="2000" dirty="0" smtClean="0">
                <a:latin typeface="+mn-ea"/>
              </a:rPr>
              <a:t>SMS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문자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안내</a:t>
            </a:r>
            <a:r>
              <a:rPr lang="en-US" altLang="ko-KR" sz="2000" dirty="0">
                <a:latin typeface="+mn-ea"/>
              </a:rPr>
              <a:t>.</a:t>
            </a:r>
          </a:p>
          <a:p>
            <a:endParaRPr lang="en-US" altLang="ko-KR" sz="2000" dirty="0">
              <a:solidFill>
                <a:srgbClr val="262673"/>
              </a:solidFill>
              <a:latin typeface="+mn-ea"/>
            </a:endParaRPr>
          </a:p>
          <a:p>
            <a:r>
              <a:rPr lang="en-US" altLang="ko-KR" sz="2400" b="1" dirty="0">
                <a:latin typeface="+mn-ea"/>
              </a:rPr>
              <a:t>* </a:t>
            </a:r>
            <a:r>
              <a:rPr lang="ko-KR" altLang="en-US" sz="2400" b="1" dirty="0">
                <a:latin typeface="+mn-ea"/>
              </a:rPr>
              <a:t>장학금 지급</a:t>
            </a:r>
          </a:p>
          <a:p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dirty="0">
                <a:latin typeface="+mn-ea"/>
              </a:rPr>
              <a:t>감면고지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원칙적으로 등록금 감면처리</a:t>
            </a:r>
            <a:r>
              <a:rPr lang="en-US" altLang="ko-KR" sz="2000" dirty="0">
                <a:latin typeface="+mn-ea"/>
              </a:rPr>
              <a:t>.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"</a:t>
            </a:r>
            <a:r>
              <a:rPr lang="ko-KR" altLang="en-US" sz="2000" dirty="0">
                <a:latin typeface="+mn-ea"/>
              </a:rPr>
              <a:t>등록금고지서</a:t>
            </a:r>
            <a:r>
              <a:rPr lang="en-US" altLang="ko-KR" sz="2000" dirty="0">
                <a:latin typeface="+mn-ea"/>
              </a:rPr>
              <a:t>”</a:t>
            </a:r>
            <a:r>
              <a:rPr lang="ko-KR" altLang="en-US" sz="2000" dirty="0">
                <a:latin typeface="+mn-ea"/>
              </a:rPr>
              <a:t>에서 장학금 </a:t>
            </a:r>
            <a:r>
              <a:rPr lang="ko-KR" altLang="en-US" sz="2000" dirty="0" smtClean="0">
                <a:latin typeface="+mn-ea"/>
              </a:rPr>
              <a:t>    제외한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차액 </a:t>
            </a:r>
            <a:r>
              <a:rPr lang="ko-KR" altLang="en-US" sz="2000" dirty="0">
                <a:latin typeface="+mn-ea"/>
              </a:rPr>
              <a:t>고지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+mn-ea"/>
            </a:endParaRPr>
          </a:p>
          <a:p>
            <a:r>
              <a:rPr lang="ko-KR" altLang="en-US" sz="3000" b="1" dirty="0">
                <a:solidFill>
                  <a:srgbClr val="262673"/>
                </a:solidFill>
                <a:latin typeface="+mn-ea"/>
              </a:rPr>
              <a:t>■ </a:t>
            </a:r>
            <a:r>
              <a:rPr lang="ko-KR" altLang="en-US" sz="3000" b="1" dirty="0">
                <a:solidFill>
                  <a:srgbClr val="002060"/>
                </a:solidFill>
                <a:latin typeface="+mn-ea"/>
              </a:rPr>
              <a:t>성적우수장학금 유의사항</a:t>
            </a:r>
            <a:endParaRPr lang="en-US" altLang="ko-KR" sz="3000" b="1" dirty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dirty="0">
                <a:latin typeface="+mn-ea"/>
              </a:rPr>
              <a:t>성적우수장학금을 받고 휴학할 경우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성적우수장학금은 취소 </a:t>
            </a:r>
            <a:r>
              <a:rPr lang="ko-KR" altLang="en-US" sz="2000" dirty="0" err="1">
                <a:latin typeface="+mn-ea"/>
              </a:rPr>
              <a:t>됌</a:t>
            </a:r>
            <a:r>
              <a:rPr lang="en-US" altLang="ko-KR" sz="2000" dirty="0">
                <a:latin typeface="+mn-ea"/>
              </a:rPr>
              <a:t>.</a:t>
            </a:r>
          </a:p>
          <a:p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dirty="0">
                <a:latin typeface="+mn-ea"/>
              </a:rPr>
              <a:t>장학금 취소자는 복학하고자 하는 학기의 직전 학기 장학금 신청기간에 </a:t>
            </a:r>
            <a:r>
              <a:rPr lang="ko-KR" altLang="en-US" sz="2000" dirty="0" err="1">
                <a:latin typeface="+mn-ea"/>
              </a:rPr>
              <a:t>재신청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성적우수 장학금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53376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9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arrow.wav"/>
          </p:stSnd>
        </p:sndAc>
      </p:transition>
    </mc:Choice>
    <mc:Fallback xmlns="">
      <p:transition>
        <p:sndAc>
          <p:stSnd>
            <p:snd r:embed="rId4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019" y="1813943"/>
            <a:ext cx="9227551" cy="1470025"/>
          </a:xfrm>
        </p:spPr>
        <p:txBody>
          <a:bodyPr>
            <a:no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국내외 타 대학 취득학점 인정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353" y="3395553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n-ea"/>
              </a:rPr>
              <a:t>1. </a:t>
            </a:r>
            <a:r>
              <a:rPr lang="ko-KR" altLang="en-US" sz="3200" dirty="0">
                <a:latin typeface="+mn-ea"/>
              </a:rPr>
              <a:t>전체 유의사항</a:t>
            </a:r>
            <a:endParaRPr lang="en-US" altLang="ko-KR" sz="3200" dirty="0">
              <a:latin typeface="+mn-ea"/>
            </a:endParaRPr>
          </a:p>
          <a:p>
            <a:r>
              <a:rPr lang="en-US" altLang="ko-KR" sz="3200" dirty="0">
                <a:latin typeface="+mn-ea"/>
              </a:rPr>
              <a:t>2. </a:t>
            </a:r>
            <a:r>
              <a:rPr lang="ko-KR" altLang="en-US" sz="3200" dirty="0">
                <a:latin typeface="+mn-ea"/>
              </a:rPr>
              <a:t>국외대학</a:t>
            </a:r>
            <a:r>
              <a:rPr lang="en-US" altLang="ko-KR" sz="3200" dirty="0">
                <a:latin typeface="+mn-ea"/>
              </a:rPr>
              <a:t>_</a:t>
            </a:r>
            <a:r>
              <a:rPr lang="ko-KR" altLang="en-US" sz="3200" dirty="0">
                <a:latin typeface="+mn-ea"/>
              </a:rPr>
              <a:t>교환학생</a:t>
            </a:r>
            <a:endParaRPr lang="en-US" altLang="ko-KR" sz="3200" dirty="0">
              <a:latin typeface="+mn-ea"/>
            </a:endParaRPr>
          </a:p>
          <a:p>
            <a:r>
              <a:rPr lang="en-US" altLang="ko-KR" sz="3200" dirty="0">
                <a:latin typeface="+mn-ea"/>
              </a:rPr>
              <a:t>3. </a:t>
            </a:r>
            <a:r>
              <a:rPr lang="ko-KR" altLang="en-US" sz="3200" dirty="0">
                <a:latin typeface="+mn-ea"/>
              </a:rPr>
              <a:t>국내 타 대학</a:t>
            </a:r>
            <a:r>
              <a:rPr lang="en-US" altLang="ko-KR" sz="3200" dirty="0">
                <a:latin typeface="+mn-ea"/>
              </a:rPr>
              <a:t>_</a:t>
            </a:r>
            <a:r>
              <a:rPr lang="ko-KR" altLang="en-US" sz="3200" dirty="0">
                <a:latin typeface="+mn-ea"/>
              </a:rPr>
              <a:t>계절학기</a:t>
            </a:r>
          </a:p>
        </p:txBody>
      </p:sp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-14634" y="1014906"/>
            <a:ext cx="399643" cy="5852041"/>
          </a:xfrm>
          <a:prstGeom prst="rect">
            <a:avLst/>
          </a:prstGeom>
          <a:gradFill flip="none" rotWithShape="1">
            <a:gsLst>
              <a:gs pos="0">
                <a:srgbClr val="9E0000">
                  <a:alpha val="93999"/>
                </a:srgbClr>
              </a:gs>
              <a:gs pos="100000">
                <a:srgbClr val="49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16200000">
            <a:off x="5061291" y="-3678047"/>
            <a:ext cx="404662" cy="7760755"/>
          </a:xfrm>
          <a:prstGeom prst="rect">
            <a:avLst/>
          </a:prstGeom>
          <a:gradFill flip="none" rotWithShape="1">
            <a:gsLst>
              <a:gs pos="0">
                <a:srgbClr val="9E0000">
                  <a:alpha val="93999"/>
                </a:srgbClr>
              </a:gs>
              <a:gs pos="100000">
                <a:srgbClr val="49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61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전체 유의사항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5263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ko-KR" altLang="en-US" sz="3500" b="1" dirty="0">
                <a:latin typeface="+mn-ea"/>
              </a:rPr>
              <a:t>유사 과목</a:t>
            </a:r>
            <a:r>
              <a:rPr lang="en-US" altLang="ko-KR" sz="3500" b="1" dirty="0">
                <a:latin typeface="+mn-ea"/>
              </a:rPr>
              <a:t> </a:t>
            </a:r>
            <a:r>
              <a:rPr lang="ko-KR" altLang="en-US" sz="3500" b="1" dirty="0">
                <a:latin typeface="+mn-ea"/>
              </a:rPr>
              <a:t>중복 수강 불가</a:t>
            </a:r>
            <a:endParaRPr lang="en-US" altLang="ko-KR" sz="3500" b="1" dirty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35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3500" b="1" dirty="0">
                <a:latin typeface="+mn-ea"/>
              </a:rPr>
              <a:t>2. </a:t>
            </a:r>
            <a:r>
              <a:rPr lang="ko-KR" altLang="en-US" sz="3500" b="1" dirty="0" err="1">
                <a:latin typeface="+mn-ea"/>
              </a:rPr>
              <a:t>타대학</a:t>
            </a:r>
            <a:r>
              <a:rPr lang="ko-KR" altLang="en-US" sz="3500" b="1" dirty="0">
                <a:latin typeface="+mn-ea"/>
              </a:rPr>
              <a:t> 수강과목은 </a:t>
            </a:r>
            <a:r>
              <a:rPr lang="ko-KR" altLang="en-US" b="1" dirty="0">
                <a:latin typeface="+mn-ea"/>
              </a:rPr>
              <a:t>중문과 </a:t>
            </a:r>
            <a:endParaRPr lang="en-US" altLang="ko-KR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+mn-ea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+mn-ea"/>
              </a:rPr>
              <a:t>졸업면제과목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인정 불가</a:t>
            </a: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sz="3500" b="1" dirty="0">
                <a:latin typeface="+mn-ea"/>
              </a:rPr>
              <a:t>3. </a:t>
            </a:r>
            <a:r>
              <a:rPr lang="ko-KR" altLang="en-US" sz="3500" b="1" dirty="0">
                <a:latin typeface="+mn-ea"/>
              </a:rPr>
              <a:t>기타 학점인정 불가 사항</a:t>
            </a:r>
            <a:endParaRPr lang="en-US" altLang="ko-KR" sz="35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2200" dirty="0">
                <a:latin typeface="+mn-ea"/>
              </a:rPr>
              <a:t>      • 자비유학생 </a:t>
            </a:r>
            <a:endParaRPr lang="en-US" altLang="ko-KR" sz="2200" dirty="0">
              <a:latin typeface="+mn-ea"/>
            </a:endParaRPr>
          </a:p>
          <a:p>
            <a:pPr marL="0" indent="0">
              <a:buNone/>
            </a:pPr>
            <a:r>
              <a:rPr lang="ko-KR" altLang="en-US" sz="2200" dirty="0">
                <a:latin typeface="+mn-ea"/>
              </a:rPr>
              <a:t>      • </a:t>
            </a:r>
            <a:r>
              <a:rPr lang="en-US" altLang="ko-KR" sz="2200" dirty="0">
                <a:latin typeface="+mn-ea"/>
              </a:rPr>
              <a:t>ISS, </a:t>
            </a:r>
            <a:r>
              <a:rPr lang="ko-KR" altLang="en-US" sz="2200" dirty="0">
                <a:latin typeface="+mn-ea"/>
              </a:rPr>
              <a:t>여름학기 해외대학 프로그램 </a:t>
            </a:r>
            <a:endParaRPr lang="en-US" altLang="ko-KR" sz="2200" dirty="0">
              <a:latin typeface="+mn-ea"/>
            </a:endParaRPr>
          </a:p>
          <a:p>
            <a:pPr marL="0" indent="0">
              <a:buNone/>
            </a:pPr>
            <a:r>
              <a:rPr lang="ko-KR" altLang="en-US" sz="2200" dirty="0">
                <a:latin typeface="+mn-ea"/>
              </a:rPr>
              <a:t>      • 해외</a:t>
            </a:r>
            <a:r>
              <a:rPr lang="en-US" altLang="ko-KR" sz="2200" dirty="0">
                <a:latin typeface="+mn-ea"/>
              </a:rPr>
              <a:t>Co-op, </a:t>
            </a:r>
            <a:r>
              <a:rPr lang="ko-KR" altLang="en-US" sz="2200" dirty="0">
                <a:latin typeface="+mn-ea"/>
              </a:rPr>
              <a:t>하계</a:t>
            </a:r>
            <a:r>
              <a:rPr lang="en-US" altLang="ko-KR" sz="2200" dirty="0">
                <a:latin typeface="+mn-ea"/>
              </a:rPr>
              <a:t>/</a:t>
            </a:r>
            <a:r>
              <a:rPr lang="ko-KR" altLang="en-US" sz="2200" dirty="0">
                <a:latin typeface="+mn-ea"/>
              </a:rPr>
              <a:t>동계 방학 해외 기업 현장 실습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904" y="1713002"/>
            <a:ext cx="7410536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r>
              <a:rPr lang="en-US" altLang="ko-KR" sz="2000" dirty="0">
                <a:latin typeface="+mn-ea"/>
              </a:rPr>
              <a:t>ex) </a:t>
            </a:r>
            <a:r>
              <a:rPr lang="ko-KR" altLang="en-US" sz="2000" dirty="0">
                <a:latin typeface="+mn-ea"/>
              </a:rPr>
              <a:t>본교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 err="1">
                <a:latin typeface="+mn-ea"/>
              </a:rPr>
              <a:t>고급중어강독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수강 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타교</a:t>
            </a:r>
            <a:r>
              <a:rPr lang="en-US" altLang="ko-KR" sz="2000" dirty="0">
                <a:latin typeface="+mn-ea"/>
              </a:rPr>
              <a:t>: </a:t>
            </a:r>
            <a:r>
              <a:rPr lang="zh-CN" altLang="en-US" sz="2000" dirty="0">
                <a:latin typeface="+mn-ea"/>
              </a:rPr>
              <a:t>高级汉语精读 </a:t>
            </a:r>
            <a:r>
              <a:rPr lang="ko-KR" altLang="en-US" sz="2000" dirty="0">
                <a:latin typeface="+mn-ea"/>
              </a:rPr>
              <a:t>수강 불가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    </a:t>
            </a:r>
            <a:r>
              <a:rPr lang="ko-KR" altLang="en-US" sz="2000" dirty="0">
                <a:latin typeface="+mn-ea"/>
              </a:rPr>
              <a:t>타교</a:t>
            </a:r>
            <a:r>
              <a:rPr lang="en-US" altLang="ko-KR" sz="2000" dirty="0">
                <a:latin typeface="+mn-ea"/>
              </a:rPr>
              <a:t>: </a:t>
            </a:r>
            <a:r>
              <a:rPr lang="zh-CN" altLang="en-US" sz="2000" dirty="0">
                <a:latin typeface="+mn-ea"/>
              </a:rPr>
              <a:t>高级汉语精读 </a:t>
            </a:r>
            <a:r>
              <a:rPr lang="ko-KR" altLang="en-US" sz="2000" dirty="0">
                <a:latin typeface="+mn-ea"/>
              </a:rPr>
              <a:t>수강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본교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 err="1">
                <a:latin typeface="+mn-ea"/>
              </a:rPr>
              <a:t>고급중어강독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수강 불가</a:t>
            </a:r>
            <a:endParaRPr lang="en-US" altLang="ko-KR" sz="20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089266"/>
            <a:ext cx="7410536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r>
              <a:rPr lang="en-US" altLang="ko-KR" sz="2000" dirty="0">
                <a:latin typeface="+mn-ea"/>
              </a:rPr>
              <a:t>ex) </a:t>
            </a:r>
            <a:r>
              <a:rPr lang="ko-KR" altLang="en-US" sz="2000" dirty="0">
                <a:latin typeface="+mn-ea"/>
              </a:rPr>
              <a:t>타교</a:t>
            </a:r>
            <a:r>
              <a:rPr lang="en-US" altLang="ko-KR" sz="2000" dirty="0">
                <a:latin typeface="+mn-ea"/>
              </a:rPr>
              <a:t> </a:t>
            </a:r>
            <a:r>
              <a:rPr lang="zh-CN" altLang="en-US" sz="2000" dirty="0">
                <a:latin typeface="+mn-ea"/>
              </a:rPr>
              <a:t>高级汉语精读</a:t>
            </a:r>
            <a:r>
              <a:rPr lang="ko-KR" altLang="en-US" sz="2000" dirty="0">
                <a:latin typeface="+mn-ea"/>
              </a:rPr>
              <a:t>는 졸업면제과목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 err="1">
                <a:latin typeface="+mn-ea"/>
              </a:rPr>
              <a:t>고급중어강독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 smtClean="0">
                <a:latin typeface="+mn-ea"/>
              </a:rPr>
              <a:t>으로</a:t>
            </a:r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인정불가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7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0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국외대학 교환학생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ko-KR" altLang="en-US" sz="3500" b="1" dirty="0">
                <a:latin typeface="+mn-ea"/>
              </a:rPr>
              <a:t>국외대학 교환학생</a:t>
            </a:r>
            <a:r>
              <a:rPr lang="en-US" altLang="ko-KR" sz="3500" b="1" dirty="0">
                <a:latin typeface="+mn-ea"/>
              </a:rPr>
              <a:t> </a:t>
            </a:r>
            <a:r>
              <a:rPr lang="ko-KR" altLang="en-US" sz="3500" b="1" dirty="0">
                <a:latin typeface="+mn-ea"/>
              </a:rPr>
              <a:t>예정조서 면담</a:t>
            </a:r>
            <a:endParaRPr lang="en-US" altLang="ko-KR" sz="35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2600" dirty="0">
                <a:latin typeface="+mn-ea"/>
              </a:rPr>
              <a:t>      - </a:t>
            </a:r>
            <a:r>
              <a:rPr lang="ko-KR" altLang="en-US" sz="2600" dirty="0">
                <a:latin typeface="+mn-ea"/>
              </a:rPr>
              <a:t>예정조서</a:t>
            </a:r>
            <a:r>
              <a:rPr lang="en-US" altLang="ko-KR" sz="2600" dirty="0">
                <a:latin typeface="+mn-ea"/>
              </a:rPr>
              <a:t>,</a:t>
            </a:r>
            <a:r>
              <a:rPr lang="ko-KR" altLang="en-US" sz="2600" dirty="0">
                <a:latin typeface="+mn-ea"/>
              </a:rPr>
              <a:t> </a:t>
            </a:r>
            <a:r>
              <a:rPr lang="ko-KR" altLang="en-US" sz="2600" dirty="0" err="1">
                <a:latin typeface="+mn-ea"/>
              </a:rPr>
              <a:t>타대학</a:t>
            </a:r>
            <a:r>
              <a:rPr lang="ko-KR" altLang="en-US" sz="2600" dirty="0">
                <a:latin typeface="+mn-ea"/>
              </a:rPr>
              <a:t> 수강과목 리스트 지참</a:t>
            </a:r>
            <a:endParaRPr lang="en-US" altLang="ko-KR" sz="2600" dirty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sz="3500" b="1" dirty="0">
                <a:latin typeface="+mn-ea"/>
              </a:rPr>
              <a:t>2. </a:t>
            </a:r>
            <a:r>
              <a:rPr lang="ko-KR" altLang="en-US" sz="3500" b="1" dirty="0">
                <a:latin typeface="+mn-ea"/>
              </a:rPr>
              <a:t>한 학기 당</a:t>
            </a:r>
            <a:r>
              <a:rPr lang="en-US" altLang="ko-KR" sz="3500" b="1" dirty="0">
                <a:latin typeface="+mn-ea"/>
              </a:rPr>
              <a:t> </a:t>
            </a:r>
            <a:r>
              <a:rPr lang="en-US" altLang="ko-KR" sz="3500" b="1" dirty="0">
                <a:latin typeface="+mn-ea"/>
              </a:rPr>
              <a:t>9</a:t>
            </a:r>
            <a:r>
              <a:rPr lang="ko-KR" altLang="en-US" sz="3500" b="1" dirty="0" smtClean="0">
                <a:latin typeface="+mn-ea"/>
              </a:rPr>
              <a:t>학점 </a:t>
            </a:r>
            <a:r>
              <a:rPr lang="ko-KR" altLang="en-US" sz="3500" b="1" dirty="0">
                <a:latin typeface="+mn-ea"/>
              </a:rPr>
              <a:t>인정</a:t>
            </a:r>
            <a:endParaRPr lang="en-US" altLang="ko-KR" sz="35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2600" b="1" dirty="0">
                <a:solidFill>
                  <a:schemeClr val="accent2"/>
                </a:solidFill>
                <a:latin typeface="+mn-ea"/>
              </a:rPr>
              <a:t>     국가장학금</a:t>
            </a:r>
            <a:r>
              <a:rPr lang="ko-KR" altLang="en-US" sz="2600" dirty="0">
                <a:solidFill>
                  <a:schemeClr val="accent2"/>
                </a:solidFill>
                <a:latin typeface="+mn-ea"/>
              </a:rPr>
              <a:t> 신청 학생</a:t>
            </a:r>
            <a:r>
              <a:rPr lang="ko-KR" altLang="en-US" sz="2600" dirty="0">
                <a:latin typeface="+mn-ea"/>
              </a:rPr>
              <a:t> </a:t>
            </a:r>
            <a:endParaRPr lang="en-US" altLang="ko-KR" sz="2600" dirty="0">
              <a:latin typeface="+mn-ea"/>
            </a:endParaRPr>
          </a:p>
          <a:p>
            <a:pPr marL="0" indent="0">
              <a:buNone/>
            </a:pPr>
            <a:r>
              <a:rPr lang="en-US" altLang="ko-KR" sz="2600" dirty="0">
                <a:latin typeface="+mn-ea"/>
              </a:rPr>
              <a:t>           </a:t>
            </a:r>
            <a:r>
              <a:rPr lang="ko-KR" altLang="en-US" sz="2600" dirty="0">
                <a:latin typeface="+mn-ea"/>
              </a:rPr>
              <a:t>→</a:t>
            </a:r>
            <a:r>
              <a:rPr lang="en-US" altLang="ko-KR" sz="2600" dirty="0">
                <a:latin typeface="+mn-ea"/>
              </a:rPr>
              <a:t> </a:t>
            </a:r>
            <a:r>
              <a:rPr lang="ko-KR" altLang="en-US" sz="2600" b="1" dirty="0">
                <a:solidFill>
                  <a:schemeClr val="accent2"/>
                </a:solidFill>
                <a:latin typeface="+mn-ea"/>
              </a:rPr>
              <a:t>일반선택교과목</a:t>
            </a:r>
            <a:r>
              <a:rPr lang="ko-KR" altLang="en-US" sz="2600" dirty="0">
                <a:latin typeface="+mn-ea"/>
              </a:rPr>
              <a:t>으로 </a:t>
            </a:r>
            <a:r>
              <a:rPr lang="en-US" altLang="ko-KR" sz="2600" b="1" dirty="0">
                <a:solidFill>
                  <a:schemeClr val="accent2"/>
                </a:solidFill>
                <a:latin typeface="+mn-ea"/>
              </a:rPr>
              <a:t>3</a:t>
            </a:r>
            <a:r>
              <a:rPr lang="ko-KR" altLang="en-US" sz="2600" b="1" dirty="0">
                <a:solidFill>
                  <a:schemeClr val="accent2"/>
                </a:solidFill>
                <a:latin typeface="+mn-ea"/>
              </a:rPr>
              <a:t>학점</a:t>
            </a:r>
            <a:r>
              <a:rPr lang="ko-KR" altLang="en-US" sz="2600" dirty="0">
                <a:latin typeface="+mn-ea"/>
              </a:rPr>
              <a:t> 추가인정 가능</a:t>
            </a:r>
            <a:endParaRPr lang="en-US" altLang="ko-KR" sz="2600" dirty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sz="3500" b="1" dirty="0">
                <a:latin typeface="+mn-ea"/>
              </a:rPr>
              <a:t>3.  </a:t>
            </a:r>
            <a:r>
              <a:rPr lang="ko-KR" altLang="en-US" sz="3500" b="1" dirty="0">
                <a:latin typeface="+mn-ea"/>
              </a:rPr>
              <a:t>국외대학 교환학생 인정조서 면담</a:t>
            </a:r>
            <a:endParaRPr lang="en-US" altLang="ko-KR" sz="35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dirty="0">
                <a:latin typeface="+mn-ea"/>
              </a:rPr>
              <a:t>     </a:t>
            </a:r>
            <a:r>
              <a:rPr lang="en-US" altLang="ko-KR" sz="2600" dirty="0">
                <a:latin typeface="+mn-ea"/>
              </a:rPr>
              <a:t>- </a:t>
            </a:r>
            <a:r>
              <a:rPr lang="ko-KR" altLang="en-US" sz="2600" dirty="0">
                <a:latin typeface="+mn-ea"/>
              </a:rPr>
              <a:t>인정조서</a:t>
            </a:r>
            <a:r>
              <a:rPr lang="en-US" altLang="ko-KR" sz="2600" dirty="0">
                <a:latin typeface="+mn-ea"/>
              </a:rPr>
              <a:t> </a:t>
            </a:r>
            <a:r>
              <a:rPr lang="ko-KR" altLang="en-US" sz="2600" dirty="0">
                <a:latin typeface="+mn-ea"/>
              </a:rPr>
              <a:t>이수 과목명 </a:t>
            </a:r>
            <a:r>
              <a:rPr lang="en-US" altLang="ko-KR" sz="2600" dirty="0">
                <a:latin typeface="+mn-ea"/>
              </a:rPr>
              <a:t>‘</a:t>
            </a:r>
            <a:r>
              <a:rPr lang="ko-KR" altLang="en-US" sz="2600" dirty="0">
                <a:latin typeface="+mn-ea"/>
              </a:rPr>
              <a:t>영문</a:t>
            </a:r>
            <a:r>
              <a:rPr lang="en-US" altLang="ko-KR" sz="2600" dirty="0">
                <a:latin typeface="+mn-ea"/>
              </a:rPr>
              <a:t>’ </a:t>
            </a:r>
            <a:r>
              <a:rPr lang="ko-KR" altLang="en-US" sz="2600" dirty="0">
                <a:latin typeface="+mn-ea"/>
              </a:rPr>
              <a:t>작성</a:t>
            </a:r>
            <a:endParaRPr lang="en-US" altLang="ko-KR" sz="2600" dirty="0">
              <a:latin typeface="+mn-ea"/>
            </a:endParaRPr>
          </a:p>
          <a:p>
            <a:pPr marL="0" indent="0">
              <a:buNone/>
            </a:pPr>
            <a:r>
              <a:rPr lang="en-US" altLang="ko-KR" sz="2600" dirty="0">
                <a:latin typeface="+mn-ea"/>
              </a:rPr>
              <a:t>      - </a:t>
            </a:r>
            <a:r>
              <a:rPr lang="ko-KR" altLang="en-US" sz="2600" dirty="0">
                <a:latin typeface="+mn-ea"/>
              </a:rPr>
              <a:t>인정조서</a:t>
            </a:r>
            <a:r>
              <a:rPr lang="en-US" altLang="ko-KR" sz="2600" dirty="0">
                <a:latin typeface="+mn-ea"/>
              </a:rPr>
              <a:t>, </a:t>
            </a:r>
            <a:r>
              <a:rPr lang="ko-KR" altLang="en-US" sz="2600" dirty="0">
                <a:latin typeface="+mn-ea"/>
              </a:rPr>
              <a:t>성적 증명서</a:t>
            </a:r>
            <a:r>
              <a:rPr lang="en-US" altLang="ko-KR" sz="2600" dirty="0">
                <a:latin typeface="+mn-ea"/>
              </a:rPr>
              <a:t>, </a:t>
            </a:r>
            <a:r>
              <a:rPr lang="ko-KR" altLang="en-US" sz="2600" dirty="0">
                <a:latin typeface="+mn-ea"/>
              </a:rPr>
              <a:t>수강과목 자료 지참</a:t>
            </a:r>
            <a:endParaRPr lang="en-US" altLang="ko-KR" sz="2600" dirty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</p:txBody>
      </p:sp>
      <p:pic>
        <p:nvPicPr>
          <p:cNvPr id="5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5"/>
            <a:ext cx="867236" cy="7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휴먼모음T" pitchFamily="18" charset="-127"/>
                <a:ea typeface="휴먼모음T" pitchFamily="18" charset="-127"/>
              </a:rPr>
              <a:t>목차</a:t>
            </a:r>
          </a:p>
        </p:txBody>
      </p:sp>
      <p:grpSp>
        <p:nvGrpSpPr>
          <p:cNvPr id="38" name="그룹 45"/>
          <p:cNvGrpSpPr>
            <a:grpSpLocks/>
          </p:cNvGrpSpPr>
          <p:nvPr/>
        </p:nvGrpSpPr>
        <p:grpSpPr bwMode="auto">
          <a:xfrm>
            <a:off x="2271868" y="4341383"/>
            <a:ext cx="4414348" cy="539750"/>
            <a:chOff x="0" y="0"/>
            <a:chExt cx="4300768" cy="5398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9" name="AutoShape 400"/>
            <p:cNvSpPr>
              <a:spLocks noChangeArrowheads="1"/>
            </p:cNvSpPr>
            <p:nvPr/>
          </p:nvSpPr>
          <p:spPr bwMode="auto">
            <a:xfrm>
              <a:off x="0" y="0"/>
              <a:ext cx="4300768" cy="539852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1"/>
            <p:cNvSpPr>
              <a:spLocks noChangeArrowheads="1"/>
            </p:cNvSpPr>
            <p:nvPr/>
          </p:nvSpPr>
          <p:spPr bwMode="auto">
            <a:xfrm>
              <a:off x="13546" y="3970"/>
              <a:ext cx="4266904" cy="250078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41" name="Picture 380" descr="su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" y="160764"/>
              <a:ext cx="228020" cy="1885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381"/>
            <p:cNvSpPr>
              <a:spLocks noChangeArrowheads="1"/>
            </p:cNvSpPr>
            <p:nvPr/>
          </p:nvSpPr>
          <p:spPr bwMode="auto">
            <a:xfrm>
              <a:off x="745938" y="93837"/>
              <a:ext cx="2305994" cy="307835"/>
            </a:xfrm>
            <a:prstGeom prst="rect">
              <a:avLst/>
            </a:prstGeom>
            <a:grp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졸업 자격 취득 내규</a:t>
              </a:r>
              <a:endParaRPr lang="en-US" altLang="ko-KR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8" name="그룹 45"/>
          <p:cNvGrpSpPr>
            <a:grpSpLocks/>
          </p:cNvGrpSpPr>
          <p:nvPr/>
        </p:nvGrpSpPr>
        <p:grpSpPr bwMode="auto">
          <a:xfrm>
            <a:off x="2258635" y="5036645"/>
            <a:ext cx="4383067" cy="539750"/>
            <a:chOff x="0" y="0"/>
            <a:chExt cx="4300768" cy="5398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9" name="AutoShape 400"/>
            <p:cNvSpPr>
              <a:spLocks noChangeArrowheads="1"/>
            </p:cNvSpPr>
            <p:nvPr/>
          </p:nvSpPr>
          <p:spPr bwMode="auto">
            <a:xfrm>
              <a:off x="0" y="0"/>
              <a:ext cx="4300768" cy="539852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401"/>
            <p:cNvSpPr>
              <a:spLocks noChangeArrowheads="1"/>
            </p:cNvSpPr>
            <p:nvPr/>
          </p:nvSpPr>
          <p:spPr bwMode="auto">
            <a:xfrm>
              <a:off x="13546" y="3970"/>
              <a:ext cx="4266904" cy="250078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61" name="Picture 380" descr="su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" y="160764"/>
              <a:ext cx="228020" cy="1885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381"/>
            <p:cNvSpPr>
              <a:spLocks noChangeArrowheads="1"/>
            </p:cNvSpPr>
            <p:nvPr/>
          </p:nvSpPr>
          <p:spPr bwMode="auto">
            <a:xfrm>
              <a:off x="757732" y="83217"/>
              <a:ext cx="1281997" cy="307835"/>
            </a:xfrm>
            <a:prstGeom prst="rect">
              <a:avLst/>
            </a:prstGeom>
            <a:grp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성적장학금</a:t>
              </a:r>
              <a:endParaRPr lang="en-US" altLang="ko-KR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63" name="그룹 56"/>
          <p:cNvGrpSpPr>
            <a:grpSpLocks/>
          </p:cNvGrpSpPr>
          <p:nvPr/>
        </p:nvGrpSpPr>
        <p:grpSpPr bwMode="auto">
          <a:xfrm>
            <a:off x="2258318" y="3601786"/>
            <a:ext cx="4414348" cy="539750"/>
            <a:chOff x="0" y="0"/>
            <a:chExt cx="3024187" cy="431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4" name="AutoShape 404"/>
            <p:cNvSpPr>
              <a:spLocks noChangeArrowheads="1"/>
            </p:cNvSpPr>
            <p:nvPr/>
          </p:nvSpPr>
          <p:spPr bwMode="auto">
            <a:xfrm>
              <a:off x="0" y="0"/>
              <a:ext cx="3024187" cy="431800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405"/>
            <p:cNvSpPr>
              <a:spLocks noChangeArrowheads="1"/>
            </p:cNvSpPr>
            <p:nvPr/>
          </p:nvSpPr>
          <p:spPr bwMode="auto">
            <a:xfrm>
              <a:off x="9525" y="3175"/>
              <a:ext cx="3000375" cy="200025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66" name="Picture 390" descr="su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" y="127000"/>
              <a:ext cx="160338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391"/>
            <p:cNvSpPr>
              <a:spLocks noChangeArrowheads="1"/>
            </p:cNvSpPr>
            <p:nvPr/>
          </p:nvSpPr>
          <p:spPr bwMode="auto">
            <a:xfrm>
              <a:off x="533807" y="66560"/>
              <a:ext cx="1141483" cy="246222"/>
            </a:xfrm>
            <a:prstGeom prst="rect">
              <a:avLst/>
            </a:prstGeom>
            <a:grp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수강 커리큘럼</a:t>
              </a:r>
              <a:endParaRPr lang="en-US" altLang="ko-KR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68" name="그룹 57"/>
          <p:cNvGrpSpPr>
            <a:grpSpLocks/>
          </p:cNvGrpSpPr>
          <p:nvPr/>
        </p:nvGrpSpPr>
        <p:grpSpPr bwMode="auto">
          <a:xfrm>
            <a:off x="2236810" y="5805264"/>
            <a:ext cx="4404892" cy="539751"/>
            <a:chOff x="8566" y="61915"/>
            <a:chExt cx="3024187" cy="431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9" name="AutoShape 404"/>
            <p:cNvSpPr>
              <a:spLocks noChangeArrowheads="1"/>
            </p:cNvSpPr>
            <p:nvPr/>
          </p:nvSpPr>
          <p:spPr bwMode="auto">
            <a:xfrm>
              <a:off x="8566" y="61915"/>
              <a:ext cx="3024187" cy="431800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70" name="AutoShape 405"/>
            <p:cNvSpPr>
              <a:spLocks noChangeArrowheads="1"/>
            </p:cNvSpPr>
            <p:nvPr/>
          </p:nvSpPr>
          <p:spPr bwMode="auto">
            <a:xfrm>
              <a:off x="32378" y="74525"/>
              <a:ext cx="3000375" cy="200025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71" name="Picture 390" descr="su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15" y="199144"/>
              <a:ext cx="160338" cy="1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391"/>
            <p:cNvSpPr>
              <a:spLocks noChangeArrowheads="1"/>
            </p:cNvSpPr>
            <p:nvPr/>
          </p:nvSpPr>
          <p:spPr bwMode="auto">
            <a:xfrm>
              <a:off x="536543" y="136745"/>
              <a:ext cx="2346361" cy="246221"/>
            </a:xfrm>
            <a:prstGeom prst="rect">
              <a:avLst/>
            </a:prstGeom>
            <a:grp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국내외 타 대학 취득학점 인정</a:t>
              </a:r>
              <a:endParaRPr lang="en-US" altLang="ko-KR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3" name="그룹 46"/>
          <p:cNvGrpSpPr>
            <a:grpSpLocks/>
          </p:cNvGrpSpPr>
          <p:nvPr/>
        </p:nvGrpSpPr>
        <p:grpSpPr bwMode="auto">
          <a:xfrm>
            <a:off x="2248208" y="2172171"/>
            <a:ext cx="4414348" cy="539750"/>
            <a:chOff x="0" y="0"/>
            <a:chExt cx="4300768" cy="5398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4" name="AutoShape 398"/>
            <p:cNvSpPr>
              <a:spLocks noChangeArrowheads="1"/>
            </p:cNvSpPr>
            <p:nvPr/>
          </p:nvSpPr>
          <p:spPr bwMode="auto">
            <a:xfrm>
              <a:off x="0" y="0"/>
              <a:ext cx="4300768" cy="539852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399"/>
            <p:cNvSpPr>
              <a:spLocks noChangeArrowheads="1"/>
            </p:cNvSpPr>
            <p:nvPr/>
          </p:nvSpPr>
          <p:spPr bwMode="auto">
            <a:xfrm>
              <a:off x="13546" y="3970"/>
              <a:ext cx="4266904" cy="250078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76" name="Picture 373" descr="su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8" y="154664"/>
              <a:ext cx="228020" cy="1885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374"/>
            <p:cNvSpPr>
              <a:spLocks noChangeArrowheads="1"/>
            </p:cNvSpPr>
            <p:nvPr/>
          </p:nvSpPr>
          <p:spPr bwMode="auto">
            <a:xfrm>
              <a:off x="744403" y="95022"/>
              <a:ext cx="1366931" cy="307835"/>
            </a:xfrm>
            <a:prstGeom prst="rect">
              <a:avLst/>
            </a:prstGeom>
            <a:grp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교수님 소개</a:t>
              </a:r>
            </a:p>
          </p:txBody>
        </p:sp>
      </p:grpSp>
      <p:grpSp>
        <p:nvGrpSpPr>
          <p:cNvPr id="78" name="그룹 44"/>
          <p:cNvGrpSpPr>
            <a:grpSpLocks/>
          </p:cNvGrpSpPr>
          <p:nvPr/>
        </p:nvGrpSpPr>
        <p:grpSpPr bwMode="auto">
          <a:xfrm>
            <a:off x="2265141" y="2907182"/>
            <a:ext cx="4414348" cy="539750"/>
            <a:chOff x="13541" y="-57162"/>
            <a:chExt cx="4300768" cy="5398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9" name="AutoShape 402"/>
            <p:cNvSpPr>
              <a:spLocks noChangeArrowheads="1"/>
            </p:cNvSpPr>
            <p:nvPr/>
          </p:nvSpPr>
          <p:spPr bwMode="auto">
            <a:xfrm>
              <a:off x="13541" y="-57162"/>
              <a:ext cx="4300768" cy="539852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403"/>
            <p:cNvSpPr>
              <a:spLocks noChangeArrowheads="1"/>
            </p:cNvSpPr>
            <p:nvPr/>
          </p:nvSpPr>
          <p:spPr bwMode="auto">
            <a:xfrm>
              <a:off x="13546" y="3969"/>
              <a:ext cx="4266904" cy="250078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81" name="Picture 385" descr="su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61" y="115803"/>
              <a:ext cx="228020" cy="1885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Rectangle 386"/>
            <p:cNvSpPr>
              <a:spLocks noChangeArrowheads="1"/>
            </p:cNvSpPr>
            <p:nvPr/>
          </p:nvSpPr>
          <p:spPr bwMode="auto">
            <a:xfrm>
              <a:off x="741447" y="50423"/>
              <a:ext cx="2178949" cy="308033"/>
            </a:xfrm>
            <a:prstGeom prst="rect">
              <a:avLst/>
            </a:prstGeom>
            <a:grp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교육목표 및 인재상</a:t>
              </a:r>
              <a:endParaRPr lang="en-US" altLang="ko-KR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3" name="그룹 46"/>
          <p:cNvGrpSpPr>
            <a:grpSpLocks/>
          </p:cNvGrpSpPr>
          <p:nvPr/>
        </p:nvGrpSpPr>
        <p:grpSpPr bwMode="auto">
          <a:xfrm>
            <a:off x="2257134" y="1474873"/>
            <a:ext cx="4414348" cy="539750"/>
            <a:chOff x="0" y="0"/>
            <a:chExt cx="4300768" cy="5398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4" name="AutoShape 398"/>
            <p:cNvSpPr>
              <a:spLocks noChangeArrowheads="1"/>
            </p:cNvSpPr>
            <p:nvPr/>
          </p:nvSpPr>
          <p:spPr bwMode="auto">
            <a:xfrm>
              <a:off x="0" y="0"/>
              <a:ext cx="4300768" cy="539852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399"/>
            <p:cNvSpPr>
              <a:spLocks noChangeArrowheads="1"/>
            </p:cNvSpPr>
            <p:nvPr/>
          </p:nvSpPr>
          <p:spPr bwMode="auto">
            <a:xfrm>
              <a:off x="13546" y="3970"/>
              <a:ext cx="4266904" cy="250078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</a:pPr>
              <a:endParaRPr lang="ko-KR" altLang="en-US" sz="88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86" name="Picture 373" descr="su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" y="160764"/>
              <a:ext cx="228020" cy="1885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" name="Rectangle 374"/>
            <p:cNvSpPr>
              <a:spLocks noChangeArrowheads="1"/>
            </p:cNvSpPr>
            <p:nvPr/>
          </p:nvSpPr>
          <p:spPr bwMode="auto">
            <a:xfrm>
              <a:off x="735707" y="95873"/>
              <a:ext cx="1025598" cy="307835"/>
            </a:xfrm>
            <a:prstGeom prst="rect">
              <a:avLst/>
            </a:prstGeom>
            <a:grpFill/>
            <a:ln>
              <a:noFill/>
            </a:ln>
            <a:effectLst>
              <a:outerShdw dist="28398" dir="3806097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학과연혁</a:t>
              </a:r>
              <a:endParaRPr lang="en-US" altLang="ko-KR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50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국내 타 대학 계절학기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9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latin typeface="+mn-ea"/>
              </a:rPr>
              <a:t>1. 1</a:t>
            </a:r>
            <a:r>
              <a:rPr lang="ko-KR" altLang="en-US" b="1" dirty="0">
                <a:latin typeface="+mn-ea"/>
              </a:rPr>
              <a:t>년 간 최대</a:t>
            </a:r>
            <a:r>
              <a:rPr lang="en-US" altLang="ko-KR" b="1" dirty="0">
                <a:latin typeface="+mn-ea"/>
              </a:rPr>
              <a:t> 6</a:t>
            </a:r>
            <a:r>
              <a:rPr lang="ko-KR" altLang="en-US" b="1" dirty="0">
                <a:latin typeface="+mn-ea"/>
              </a:rPr>
              <a:t>학점 인정</a:t>
            </a:r>
            <a:endParaRPr lang="en-US" altLang="ko-KR" b="1" dirty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b="1" dirty="0">
                <a:latin typeface="+mn-ea"/>
              </a:rPr>
              <a:t>2. </a:t>
            </a:r>
            <a:r>
              <a:rPr lang="ko-KR" altLang="en-US" b="1" dirty="0">
                <a:latin typeface="+mn-ea"/>
              </a:rPr>
              <a:t>국내 타 대학 계절학기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수강조건</a:t>
            </a:r>
            <a:endParaRPr lang="en-US" altLang="ko-KR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2200" dirty="0">
                <a:latin typeface="+mn-ea"/>
              </a:rPr>
              <a:t>   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- </a:t>
            </a:r>
            <a:r>
              <a:rPr lang="ko-KR" altLang="en-US" sz="2400" dirty="0">
                <a:latin typeface="+mn-ea"/>
              </a:rPr>
              <a:t>우리 학과에서 개설되지 않는 과목일 경우</a:t>
            </a:r>
            <a:endParaRPr lang="en-US" altLang="ko-KR" sz="2400" dirty="0">
              <a:latin typeface="+mn-ea"/>
            </a:endParaRPr>
          </a:p>
          <a:p>
            <a:pPr marL="0" indent="0">
              <a:buNone/>
            </a:pPr>
            <a:r>
              <a:rPr lang="ko-KR" altLang="en-US" sz="2400" dirty="0">
                <a:latin typeface="+mn-ea"/>
              </a:rPr>
              <a:t>    </a:t>
            </a:r>
            <a:r>
              <a:rPr lang="en-US" altLang="ko-KR" sz="2400" dirty="0" smtClean="0">
                <a:latin typeface="+mn-ea"/>
              </a:rPr>
              <a:t>- </a:t>
            </a:r>
            <a:r>
              <a:rPr lang="ko-KR" altLang="en-US" sz="2400" dirty="0">
                <a:latin typeface="+mn-ea"/>
              </a:rPr>
              <a:t>특수한 경우에 한해</a:t>
            </a:r>
            <a:r>
              <a:rPr lang="en-US" altLang="ko-KR" sz="2400" dirty="0">
                <a:latin typeface="+mn-ea"/>
              </a:rPr>
              <a:t>,</a:t>
            </a:r>
            <a:r>
              <a:rPr lang="ko-KR" altLang="en-US" sz="2400" dirty="0">
                <a:latin typeface="+mn-ea"/>
              </a:rPr>
              <a:t> 학과장 교수님과 면담 거쳐 수강가능</a:t>
            </a:r>
            <a:endParaRPr lang="en-US" altLang="ko-KR" sz="2400" dirty="0">
              <a:latin typeface="+mn-ea"/>
            </a:endParaRPr>
          </a:p>
          <a:p>
            <a:pPr marL="514350" indent="-514350">
              <a:buAutoNum type="arabicPeriod"/>
            </a:pPr>
            <a:endParaRPr lang="en-US" altLang="ko-KR" b="1" dirty="0">
              <a:latin typeface="+mn-ea"/>
            </a:endParaRPr>
          </a:p>
          <a:p>
            <a:pPr marL="0" indent="0">
              <a:buNone/>
            </a:pPr>
            <a:r>
              <a:rPr lang="en-US" altLang="ko-KR" b="1" dirty="0">
                <a:latin typeface="+mn-ea"/>
              </a:rPr>
              <a:t>3. </a:t>
            </a:r>
            <a:r>
              <a:rPr lang="ko-KR" altLang="en-US" b="1" dirty="0">
                <a:latin typeface="+mn-ea"/>
              </a:rPr>
              <a:t>국내 타 대학 계절학기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예정조서 면담</a:t>
            </a:r>
            <a:endParaRPr lang="en-US" altLang="ko-KR" b="1" dirty="0">
              <a:latin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</a:t>
            </a:r>
            <a:r>
              <a:rPr lang="en-US" altLang="ko-KR" sz="2400" dirty="0" smtClean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- </a:t>
            </a:r>
            <a:r>
              <a:rPr lang="ko-KR" altLang="en-US" sz="2400" dirty="0">
                <a:latin typeface="+mn-ea"/>
              </a:rPr>
              <a:t>예정조서</a:t>
            </a:r>
            <a:r>
              <a:rPr lang="en-US" altLang="ko-KR" sz="2400" dirty="0">
                <a:latin typeface="+mn-ea"/>
              </a:rPr>
              <a:t>,</a:t>
            </a:r>
            <a:r>
              <a:rPr lang="ko-KR" altLang="en-US" sz="2400" dirty="0">
                <a:latin typeface="+mn-ea"/>
              </a:rPr>
              <a:t> 성적증명서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계절학기 수강사유서 지참</a:t>
            </a:r>
            <a:endParaRPr lang="en-US" altLang="ko-KR" sz="2400" dirty="0">
              <a:latin typeface="+mn-ea"/>
            </a:endParaRPr>
          </a:p>
          <a:p>
            <a:pPr marL="0" indent="0">
              <a:buNone/>
            </a:pPr>
            <a:endParaRPr lang="ko-KR" altLang="en-US" dirty="0">
              <a:latin typeface="+mn-ea"/>
            </a:endParaRPr>
          </a:p>
        </p:txBody>
      </p:sp>
      <p:pic>
        <p:nvPicPr>
          <p:cNvPr id="5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7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3000" b="1" dirty="0">
                <a:solidFill>
                  <a:schemeClr val="accent2"/>
                </a:solidFill>
                <a:latin typeface="+mn-ea"/>
              </a:rPr>
              <a:t>Step1.</a:t>
            </a:r>
            <a:r>
              <a:rPr lang="en-US" altLang="ko-KR" sz="3000" b="1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ko-KR" altLang="en-US" sz="2800" b="1" dirty="0" err="1" smtClean="0">
                <a:latin typeface="+mn-ea"/>
              </a:rPr>
              <a:t>예정조서</a:t>
            </a:r>
            <a:r>
              <a:rPr lang="en-US" altLang="ko-KR" sz="2800" b="1" dirty="0" smtClean="0">
                <a:latin typeface="+mn-ea"/>
              </a:rPr>
              <a:t>, </a:t>
            </a:r>
            <a:r>
              <a:rPr lang="ko-KR" altLang="en-US" sz="2800" b="1" dirty="0" err="1" smtClean="0">
                <a:latin typeface="+mn-ea"/>
              </a:rPr>
              <a:t>인정조서</a:t>
            </a:r>
            <a:r>
              <a:rPr lang="ko-KR" altLang="en-US" sz="2800" b="1" dirty="0" smtClean="0">
                <a:latin typeface="+mn-ea"/>
              </a:rPr>
              <a:t> 작성 후 학과사무실 제출</a:t>
            </a:r>
            <a:endParaRPr lang="en-US" altLang="ko-KR" sz="2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800" b="1" dirty="0" smtClean="0">
                <a:latin typeface="+mn-ea"/>
              </a:rPr>
              <a:t>*3~4</a:t>
            </a:r>
            <a:r>
              <a:rPr lang="ko-KR" altLang="en-US" sz="2800" b="1" dirty="0" smtClean="0">
                <a:latin typeface="+mn-ea"/>
              </a:rPr>
              <a:t>일의 여유를 가지고 제출</a:t>
            </a:r>
            <a:r>
              <a:rPr lang="en-US" altLang="ko-KR" sz="2800" b="1" dirty="0" smtClean="0">
                <a:latin typeface="+mn-ea"/>
              </a:rPr>
              <a:t>, </a:t>
            </a:r>
            <a:r>
              <a:rPr lang="ko-KR" altLang="en-US" sz="2800" b="1" dirty="0" err="1" smtClean="0">
                <a:latin typeface="+mn-ea"/>
              </a:rPr>
              <a:t>당일처리</a:t>
            </a:r>
            <a:r>
              <a:rPr lang="ko-KR" altLang="en-US" sz="2800" b="1" dirty="0" smtClean="0">
                <a:latin typeface="+mn-ea"/>
              </a:rPr>
              <a:t> 불가</a:t>
            </a:r>
            <a:endParaRPr lang="en-US" altLang="ko-KR" sz="28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30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3000" b="1" dirty="0">
                <a:solidFill>
                  <a:schemeClr val="accent2"/>
                </a:solidFill>
                <a:latin typeface="+mn-ea"/>
              </a:rPr>
              <a:t>Step2.</a:t>
            </a:r>
            <a:r>
              <a:rPr lang="en-US" altLang="ko-KR" sz="3000" b="1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ko-KR" altLang="en-US" sz="3000" b="1" dirty="0" smtClean="0">
                <a:latin typeface="+mn-ea"/>
              </a:rPr>
              <a:t>학과장님 서류 확인 후 </a:t>
            </a:r>
            <a:r>
              <a:rPr lang="ko-KR" altLang="en-US" sz="3000" b="1" dirty="0" err="1" smtClean="0">
                <a:latin typeface="+mn-ea"/>
              </a:rPr>
              <a:t>개별전화</a:t>
            </a:r>
            <a:endParaRPr lang="en-US" altLang="ko-KR" sz="3000" b="1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3000" b="1" dirty="0" smtClean="0">
                <a:latin typeface="+mn-ea"/>
              </a:rPr>
              <a:t>필요에 따라 면담 진행</a:t>
            </a:r>
            <a:endParaRPr lang="en-US" altLang="ko-KR" sz="30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30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3000" b="1" dirty="0">
                <a:solidFill>
                  <a:schemeClr val="accent2"/>
                </a:solidFill>
                <a:latin typeface="+mn-ea"/>
              </a:rPr>
              <a:t>Step3.</a:t>
            </a:r>
            <a:r>
              <a:rPr lang="en-US" altLang="ko-KR" sz="3000" b="1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ko-KR" altLang="en-US" sz="3000" b="1" dirty="0" err="1" smtClean="0">
                <a:latin typeface="+mn-ea"/>
              </a:rPr>
              <a:t>예정조서</a:t>
            </a:r>
            <a:r>
              <a:rPr lang="en-US" altLang="ko-KR" sz="3000" b="1" dirty="0" smtClean="0">
                <a:latin typeface="+mn-ea"/>
              </a:rPr>
              <a:t>, </a:t>
            </a:r>
            <a:r>
              <a:rPr lang="ko-KR" altLang="en-US" sz="3000" b="1" dirty="0" err="1" smtClean="0">
                <a:latin typeface="+mn-ea"/>
              </a:rPr>
              <a:t>인정조서</a:t>
            </a:r>
            <a:r>
              <a:rPr lang="ko-KR" altLang="en-US" sz="3000" b="1" dirty="0" smtClean="0">
                <a:latin typeface="+mn-ea"/>
              </a:rPr>
              <a:t> 학과사무실에서 수령 후 행정실 제출</a:t>
            </a:r>
            <a:endParaRPr lang="en-US" altLang="ko-KR" sz="30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000" b="1" dirty="0" smtClean="0">
                <a:latin typeface="+mn-ea"/>
              </a:rPr>
              <a:t>*</a:t>
            </a:r>
            <a:r>
              <a:rPr lang="ko-KR" altLang="en-US" sz="3000" b="1" dirty="0" smtClean="0">
                <a:latin typeface="+mn-ea"/>
              </a:rPr>
              <a:t>학과사무실에서는 예정</a:t>
            </a:r>
            <a:r>
              <a:rPr lang="en-US" altLang="ko-KR" sz="3000" b="1" dirty="0" smtClean="0">
                <a:latin typeface="+mn-ea"/>
              </a:rPr>
              <a:t>,</a:t>
            </a:r>
            <a:r>
              <a:rPr lang="ko-KR" altLang="en-US" sz="3000" b="1" dirty="0" err="1" smtClean="0">
                <a:latin typeface="+mn-ea"/>
              </a:rPr>
              <a:t>인정조서를</a:t>
            </a:r>
            <a:r>
              <a:rPr lang="ko-KR" altLang="en-US" sz="3000" b="1" dirty="0" smtClean="0">
                <a:latin typeface="+mn-ea"/>
              </a:rPr>
              <a:t> 따로 보관하지 않음</a:t>
            </a:r>
            <a:endParaRPr lang="en-US" altLang="ko-KR" sz="3000" b="1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예정조서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인정조서 면담 진행</a:t>
            </a:r>
          </a:p>
        </p:txBody>
      </p:sp>
      <p:pic>
        <p:nvPicPr>
          <p:cNvPr id="5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8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9547" y="1720878"/>
            <a:ext cx="896448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sz="3000" b="1" dirty="0">
                <a:solidFill>
                  <a:schemeClr val="accent2"/>
                </a:solidFill>
                <a:latin typeface="+mn-ea"/>
              </a:rPr>
              <a:t>1.</a:t>
            </a:r>
            <a:r>
              <a:rPr lang="en-US" altLang="ko-KR" sz="3000" b="1" dirty="0">
                <a:latin typeface="+mn-ea"/>
              </a:rPr>
              <a:t> </a:t>
            </a:r>
            <a:r>
              <a:rPr lang="ko-KR" altLang="en-US" sz="3000" b="1" dirty="0">
                <a:latin typeface="+mn-ea"/>
              </a:rPr>
              <a:t>학과 공지사항</a:t>
            </a:r>
            <a:r>
              <a:rPr lang="en-US" altLang="ko-KR" sz="3000" b="1" dirty="0">
                <a:latin typeface="+mn-ea"/>
              </a:rPr>
              <a:t>:</a:t>
            </a:r>
            <a:r>
              <a:rPr lang="ko-KR" altLang="en-US" sz="3000" b="1" dirty="0">
                <a:latin typeface="+mn-ea"/>
              </a:rPr>
              <a:t> 문과대 </a:t>
            </a:r>
            <a:r>
              <a:rPr lang="ko-KR" altLang="en-US" sz="3000" b="1" dirty="0" smtClean="0">
                <a:latin typeface="+mn-ea"/>
              </a:rPr>
              <a:t>홈페이지</a:t>
            </a:r>
            <a:r>
              <a:rPr lang="en-US" altLang="ko-KR" sz="3000" b="1" dirty="0" smtClean="0">
                <a:latin typeface="+mn-ea"/>
              </a:rPr>
              <a:t>&gt;</a:t>
            </a:r>
            <a:r>
              <a:rPr lang="ko-KR" altLang="en-US" sz="3000" b="1" dirty="0" smtClean="0">
                <a:latin typeface="+mn-ea"/>
                <a:hlinkClick r:id="rId2"/>
              </a:rPr>
              <a:t>중문과 </a:t>
            </a:r>
            <a:r>
              <a:rPr lang="ko-KR" altLang="en-US" sz="3000" b="1" dirty="0">
                <a:latin typeface="+mn-ea"/>
                <a:hlinkClick r:id="rId2"/>
              </a:rPr>
              <a:t>학과자료실</a:t>
            </a:r>
            <a:endParaRPr lang="en-US" altLang="ko-KR" sz="3000" b="1" dirty="0">
              <a:latin typeface="+mn-ea"/>
            </a:endParaRPr>
          </a:p>
          <a:p>
            <a:pPr marL="0" indent="0">
              <a:buNone/>
            </a:pPr>
            <a:endParaRPr lang="en-US" altLang="ko-KR" sz="3000" b="1" dirty="0">
              <a:solidFill>
                <a:schemeClr val="accent2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3000" b="1" dirty="0">
                <a:solidFill>
                  <a:schemeClr val="accent2"/>
                </a:solidFill>
                <a:latin typeface="+mn-ea"/>
              </a:rPr>
              <a:t>2.</a:t>
            </a:r>
            <a:r>
              <a:rPr lang="en-US" altLang="ko-KR" sz="3000" b="1" dirty="0">
                <a:latin typeface="+mn-ea"/>
              </a:rPr>
              <a:t> </a:t>
            </a:r>
            <a:r>
              <a:rPr lang="ko-KR" altLang="en-US" sz="3000" b="1" dirty="0">
                <a:latin typeface="+mn-ea"/>
              </a:rPr>
              <a:t>학과사무실 번호</a:t>
            </a:r>
            <a:r>
              <a:rPr lang="en-US" altLang="ko-KR" sz="3000" b="1" dirty="0">
                <a:latin typeface="+mn-ea"/>
              </a:rPr>
              <a:t>(02-760-0281)</a:t>
            </a:r>
            <a:r>
              <a:rPr lang="ko-KR" altLang="en-US" sz="3000" b="1" dirty="0">
                <a:latin typeface="+mn-ea"/>
              </a:rPr>
              <a:t>는 핸드폰에 저장</a:t>
            </a:r>
            <a:r>
              <a:rPr lang="en-US" altLang="ko-KR" sz="3000" b="1" dirty="0">
                <a:latin typeface="+mn-ea"/>
              </a:rPr>
              <a:t>.</a:t>
            </a:r>
            <a:r>
              <a:rPr lang="ko-KR" altLang="en-US" sz="3000" b="1" dirty="0">
                <a:latin typeface="+mn-ea"/>
              </a:rPr>
              <a:t> </a:t>
            </a:r>
            <a:endParaRPr lang="en-US" altLang="ko-KR" sz="3000" b="1" dirty="0">
              <a:latin typeface="+mn-ea"/>
            </a:endParaRPr>
          </a:p>
          <a:p>
            <a:pPr marL="0" indent="0">
              <a:buNone/>
            </a:pPr>
            <a:endParaRPr lang="en-US" altLang="ko-KR" sz="30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3000" b="1" dirty="0">
                <a:solidFill>
                  <a:schemeClr val="accent2"/>
                </a:solidFill>
                <a:latin typeface="+mn-ea"/>
              </a:rPr>
              <a:t>3.</a:t>
            </a:r>
            <a:r>
              <a:rPr lang="en-US" altLang="ko-KR" sz="3000" b="1" dirty="0">
                <a:latin typeface="+mn-ea"/>
              </a:rPr>
              <a:t> </a:t>
            </a:r>
            <a:r>
              <a:rPr lang="ko-KR" altLang="en-US" sz="3000" b="1" dirty="0">
                <a:latin typeface="+mn-ea"/>
              </a:rPr>
              <a:t>개인정보</a:t>
            </a:r>
            <a:r>
              <a:rPr lang="en-US" altLang="ko-KR" sz="3000" b="1" dirty="0">
                <a:latin typeface="+mn-ea"/>
              </a:rPr>
              <a:t>(</a:t>
            </a:r>
            <a:r>
              <a:rPr lang="ko-KR" altLang="en-US" sz="3000" b="1" dirty="0">
                <a:latin typeface="+mn-ea"/>
              </a:rPr>
              <a:t>연락처</a:t>
            </a:r>
            <a:r>
              <a:rPr lang="en-US" altLang="ko-KR" sz="3000" b="1" dirty="0">
                <a:latin typeface="+mn-ea"/>
              </a:rPr>
              <a:t>,</a:t>
            </a:r>
            <a:r>
              <a:rPr lang="ko-KR" altLang="en-US" sz="3000" b="1" dirty="0">
                <a:latin typeface="+mn-ea"/>
              </a:rPr>
              <a:t>이메일 등</a:t>
            </a:r>
            <a:r>
              <a:rPr lang="en-US" altLang="ko-KR" sz="3000" b="1" dirty="0">
                <a:latin typeface="+mn-ea"/>
              </a:rPr>
              <a:t>) </a:t>
            </a:r>
            <a:r>
              <a:rPr lang="ko-KR" altLang="en-US" sz="3000" b="1" dirty="0">
                <a:latin typeface="+mn-ea"/>
              </a:rPr>
              <a:t>변경 시</a:t>
            </a:r>
            <a:r>
              <a:rPr lang="en-US" altLang="ko-KR" sz="3000" b="1" dirty="0">
                <a:latin typeface="+mn-ea"/>
              </a:rPr>
              <a:t>, GLS</a:t>
            </a:r>
            <a:r>
              <a:rPr lang="ko-KR" altLang="en-US" sz="3000" b="1" dirty="0">
                <a:latin typeface="+mn-ea"/>
              </a:rPr>
              <a:t>에도 변경</a:t>
            </a:r>
            <a:r>
              <a:rPr lang="en-US" altLang="ko-KR" sz="3000" b="1" dirty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sz="30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3000" b="1" dirty="0">
                <a:solidFill>
                  <a:schemeClr val="accent2"/>
                </a:solidFill>
                <a:latin typeface="+mn-ea"/>
              </a:rPr>
              <a:t>4. </a:t>
            </a:r>
            <a:r>
              <a:rPr lang="ko-KR" altLang="en-US" sz="3000" b="1" dirty="0">
                <a:latin typeface="+mn-ea"/>
              </a:rPr>
              <a:t>문의사항은 학과사무실</a:t>
            </a:r>
            <a:r>
              <a:rPr lang="en-US" altLang="ko-KR" sz="3000" b="1" dirty="0">
                <a:latin typeface="+mn-ea"/>
              </a:rPr>
              <a:t>(</a:t>
            </a:r>
            <a:r>
              <a:rPr lang="ko-KR" altLang="en-US" sz="3000" b="1" dirty="0">
                <a:latin typeface="+mn-ea"/>
              </a:rPr>
              <a:t>퇴계인문관 </a:t>
            </a:r>
            <a:r>
              <a:rPr lang="en-US" altLang="ko-KR" sz="3000" b="1" dirty="0">
                <a:latin typeface="+mn-ea"/>
              </a:rPr>
              <a:t>31416</a:t>
            </a:r>
            <a:r>
              <a:rPr lang="ko-KR" altLang="en-US" sz="3000" b="1" dirty="0">
                <a:latin typeface="+mn-ea"/>
              </a:rPr>
              <a:t>호</a:t>
            </a:r>
            <a:r>
              <a:rPr lang="en-US" altLang="ko-KR" sz="3000" b="1" dirty="0">
                <a:latin typeface="+mn-ea"/>
              </a:rPr>
              <a:t>) </a:t>
            </a:r>
            <a:r>
              <a:rPr lang="ko-KR" altLang="en-US" sz="3000" b="1" dirty="0">
                <a:latin typeface="+mn-ea"/>
              </a:rPr>
              <a:t>방문                      또는 전화</a:t>
            </a:r>
            <a:r>
              <a:rPr lang="en-US" altLang="ko-KR" sz="3000" b="1" dirty="0">
                <a:latin typeface="+mn-ea"/>
              </a:rPr>
              <a:t>. </a:t>
            </a:r>
            <a:r>
              <a:rPr lang="en-US" altLang="ko-KR" sz="3000" b="1" dirty="0">
                <a:latin typeface="+mn-ea"/>
                <a:sym typeface="Wingdings" panose="05000000000000000000" pitchFamily="2" charset="2"/>
              </a:rPr>
              <a:t></a:t>
            </a:r>
            <a:endParaRPr lang="en-US" altLang="ko-KR" sz="3000" b="1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중문과 학생 필수 숙지사항</a:t>
            </a:r>
          </a:p>
        </p:txBody>
      </p:sp>
      <p:pic>
        <p:nvPicPr>
          <p:cNvPr id="5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6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  <a:latin typeface="나눔바른고딕 Light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141537" y="5013176"/>
            <a:ext cx="4860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9pPr>
          </a:lstStyle>
          <a:p>
            <a:pPr algn="ctr" eaLnBrk="1" hangingPunct="1">
              <a:lnSpc>
                <a:spcPct val="105000"/>
              </a:lnSpc>
              <a:defRPr/>
            </a:pPr>
            <a:r>
              <a:rPr lang="zh-CN" altLang="en-US" sz="3200" dirty="0">
                <a:solidFill>
                  <a:srgbClr val="222268"/>
                </a:solidFill>
                <a:latin typeface="+mn-ea"/>
                <a:ea typeface="+mn-ea"/>
              </a:rPr>
              <a:t>成均館大學校　中語中文學科</a:t>
            </a:r>
            <a:endParaRPr lang="en-US" altLang="ko-KR" sz="3200" dirty="0">
              <a:solidFill>
                <a:srgbClr val="222268"/>
              </a:solidFill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290265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latin typeface="+mj-ea"/>
              </a:rPr>
              <a:t>감사합니다</a:t>
            </a:r>
            <a:r>
              <a:rPr lang="en-US" altLang="ko-KR" sz="6000" dirty="0">
                <a:solidFill>
                  <a:schemeClr val="bg1"/>
                </a:solidFill>
                <a:latin typeface="+mj-ea"/>
                <a:sym typeface="Wingdings" panose="05000000000000000000" pitchFamily="2" charset="2"/>
              </a:rPr>
              <a:t></a:t>
            </a:r>
            <a:endParaRPr lang="ko-KR" altLang="en-US" sz="6000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237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직사각형 33"/>
          <p:cNvSpPr>
            <a:spLocks noChangeArrowheads="1"/>
          </p:cNvSpPr>
          <p:nvPr/>
        </p:nvSpPr>
        <p:spPr bwMode="auto">
          <a:xfrm>
            <a:off x="560387" y="1417639"/>
            <a:ext cx="802322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* '55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문교부 인가로 문리과대학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문학과에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중국문학 전공 설치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 '55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신입생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23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명 입학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 '58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대학원 석사과정 설치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 '64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11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대만 국립정치대학 자매결연 체결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 '71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대학원 박사과정 설치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 '84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 대만 사범대학 자매결연 체결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 '93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8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중국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산동대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자매결연 체결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* '94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11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북경사범대학 자매결연 의향서 체결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* '96</a:t>
            </a:r>
            <a:r>
              <a:rPr lang="ko-KR" altLang="en-US" sz="2000" dirty="0">
                <a:latin typeface="+mn-ea"/>
              </a:rPr>
              <a:t>년 </a:t>
            </a:r>
            <a:r>
              <a:rPr lang="ko-KR" altLang="en-US" sz="2000" dirty="0" err="1">
                <a:latin typeface="+mn-ea"/>
              </a:rPr>
              <a:t>학부제</a:t>
            </a:r>
            <a:r>
              <a:rPr lang="ko-KR" altLang="en-US" sz="2000" dirty="0">
                <a:latin typeface="+mn-ea"/>
              </a:rPr>
              <a:t> 실시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어문학부 신설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중어중문학과에서 어문 학부 </a:t>
            </a:r>
            <a:r>
              <a:rPr lang="ko-KR" altLang="en-US" sz="2000" dirty="0" err="1">
                <a:latin typeface="+mn-ea"/>
              </a:rPr>
              <a:t>중어중문전공으로</a:t>
            </a:r>
            <a:r>
              <a:rPr lang="ko-KR" altLang="en-US" sz="2000" dirty="0">
                <a:latin typeface="+mn-ea"/>
              </a:rPr>
              <a:t> 개편</a:t>
            </a:r>
            <a:r>
              <a:rPr lang="en-US" altLang="ko-KR" sz="2000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* '99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3</a:t>
            </a:r>
            <a:r>
              <a:rPr lang="ko-KR" altLang="en-US" sz="2000" dirty="0">
                <a:latin typeface="+mn-ea"/>
              </a:rPr>
              <a:t>월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교육대학원 중국어교육 전공 신설</a:t>
            </a:r>
            <a:r>
              <a:rPr lang="en-US" altLang="ko-KR" sz="2000" dirty="0">
                <a:latin typeface="+mn-ea"/>
              </a:rPr>
              <a:t>.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학과연혁</a:t>
            </a:r>
          </a:p>
        </p:txBody>
      </p:sp>
      <p:pic>
        <p:nvPicPr>
          <p:cNvPr id="6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236" cy="7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직사각형 33"/>
          <p:cNvSpPr>
            <a:spLocks noChangeArrowheads="1"/>
          </p:cNvSpPr>
          <p:nvPr/>
        </p:nvSpPr>
        <p:spPr bwMode="auto">
          <a:xfrm>
            <a:off x="457200" y="1556792"/>
            <a:ext cx="822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latin typeface="+mn-ea"/>
              </a:rPr>
              <a:t>* '99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9</a:t>
            </a:r>
            <a:r>
              <a:rPr lang="ko-KR" altLang="en-US" sz="2000" dirty="0">
                <a:latin typeface="+mn-ea"/>
              </a:rPr>
              <a:t>월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BK21</a:t>
            </a:r>
            <a:r>
              <a:rPr lang="ko-KR" altLang="en-US" sz="2000" dirty="0">
                <a:latin typeface="+mn-ea"/>
              </a:rPr>
              <a:t>사업단 </a:t>
            </a:r>
            <a:r>
              <a:rPr lang="en-US" altLang="ko-KR" sz="2000" dirty="0">
                <a:latin typeface="+mn-ea"/>
              </a:rPr>
              <a:t>– </a:t>
            </a:r>
            <a:r>
              <a:rPr lang="ko-KR" altLang="en-US" sz="1500" dirty="0">
                <a:latin typeface="+mn-ea"/>
              </a:rPr>
              <a:t>개혁개방 이후 중국 어문학 연구의</a:t>
            </a:r>
            <a:r>
              <a:rPr lang="en-US" altLang="ko-KR" sz="1500" dirty="0">
                <a:latin typeface="+mn-ea"/>
              </a:rPr>
              <a:t> </a:t>
            </a:r>
            <a:r>
              <a:rPr lang="ko-KR" altLang="en-US" sz="1500" dirty="0">
                <a:latin typeface="+mn-ea"/>
              </a:rPr>
              <a:t>새로운 패러다임 연구</a:t>
            </a:r>
            <a:r>
              <a:rPr lang="en-US" altLang="ko-KR" sz="1500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500" dirty="0">
                <a:latin typeface="+mn-ea"/>
              </a:rPr>
              <a:t> (</a:t>
            </a:r>
            <a:r>
              <a:rPr lang="ko-KR" altLang="en-US" sz="1500" dirty="0">
                <a:latin typeface="+mn-ea"/>
              </a:rPr>
              <a:t>국내 대학 중 성대와 고려대만 시행</a:t>
            </a:r>
            <a:r>
              <a:rPr lang="en-US" altLang="ko-KR" sz="15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latin typeface="+mn-ea"/>
              </a:rPr>
              <a:t>* '02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3</a:t>
            </a:r>
            <a:r>
              <a:rPr lang="ko-KR" altLang="en-US" sz="2000" dirty="0">
                <a:latin typeface="+mn-ea"/>
              </a:rPr>
              <a:t>월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북경사범대학과 정식으로 학생교류 협정 체결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latin typeface="+mn-ea"/>
              </a:rPr>
              <a:t>* '03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3</a:t>
            </a:r>
            <a:r>
              <a:rPr lang="ko-KR" altLang="en-US" sz="2000" dirty="0">
                <a:latin typeface="+mn-ea"/>
              </a:rPr>
              <a:t>월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BK21</a:t>
            </a:r>
            <a:r>
              <a:rPr lang="ko-KR" altLang="en-US" sz="2000" dirty="0">
                <a:latin typeface="+mn-ea"/>
              </a:rPr>
              <a:t>사업단 </a:t>
            </a:r>
            <a:r>
              <a:rPr lang="en-US" altLang="ko-KR" sz="2000" dirty="0">
                <a:latin typeface="+mn-ea"/>
              </a:rPr>
              <a:t>– </a:t>
            </a:r>
            <a:r>
              <a:rPr lang="ko-KR" altLang="en-US" sz="1500" dirty="0" err="1">
                <a:latin typeface="+mn-ea"/>
              </a:rPr>
              <a:t>한중수교</a:t>
            </a:r>
            <a:r>
              <a:rPr lang="ko-KR" altLang="en-US" sz="1500" dirty="0">
                <a:latin typeface="+mn-ea"/>
              </a:rPr>
              <a:t> 이후의 중국언어학 학술교류 성과 분석 및 향후 발전 방향 수립 사업</a:t>
            </a:r>
            <a:r>
              <a:rPr lang="en-US" altLang="ko-KR" sz="1500" dirty="0">
                <a:latin typeface="+mn-ea"/>
              </a:rPr>
              <a:t>. (</a:t>
            </a:r>
            <a:r>
              <a:rPr lang="ko-KR" altLang="en-US" sz="1500" dirty="0">
                <a:latin typeface="+mn-ea"/>
              </a:rPr>
              <a:t>국내 대학 중 성대 중어중문학과만 시행</a:t>
            </a:r>
            <a:r>
              <a:rPr lang="en-US" altLang="ko-KR" sz="1500" dirty="0">
                <a:latin typeface="+mn-ea"/>
              </a:rPr>
              <a:t>)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latin typeface="+mn-ea"/>
              </a:rPr>
              <a:t>* '04, 05</a:t>
            </a:r>
            <a:r>
              <a:rPr lang="ko-KR" altLang="en-US" sz="2000" dirty="0">
                <a:latin typeface="+mn-ea"/>
              </a:rPr>
              <a:t>년  성대 동아시아 특성화 사업의 일환으로 국고 지원금 받아 중국 북경사범대학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북경대학 </a:t>
            </a:r>
            <a:r>
              <a:rPr lang="ko-KR" altLang="en-US" sz="2000" dirty="0" err="1">
                <a:latin typeface="+mn-ea"/>
              </a:rPr>
              <a:t>대외한어교육학원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상해 </a:t>
            </a:r>
            <a:r>
              <a:rPr lang="ko-KR" altLang="en-US" sz="2000" dirty="0" err="1">
                <a:latin typeface="+mn-ea"/>
              </a:rPr>
              <a:t>복단대학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국제 문화교류학원에 </a:t>
            </a:r>
            <a:r>
              <a:rPr lang="ko-KR" altLang="en-US" sz="2000" dirty="0">
                <a:latin typeface="+mn-ea"/>
              </a:rPr>
              <a:t>단기 연수</a:t>
            </a:r>
            <a:r>
              <a:rPr lang="en-US" altLang="ko-KR" sz="2000" dirty="0">
                <a:latin typeface="+mn-ea"/>
              </a:rPr>
              <a:t> (</a:t>
            </a:r>
            <a:r>
              <a:rPr lang="ko-KR" altLang="en-US" sz="2000" dirty="0">
                <a:latin typeface="+mn-ea"/>
              </a:rPr>
              <a:t>학점 인정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latin typeface="+mn-ea"/>
              </a:rPr>
              <a:t>* '05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5</a:t>
            </a:r>
            <a:r>
              <a:rPr lang="ko-KR" altLang="en-US" sz="2000" dirty="0">
                <a:latin typeface="+mn-ea"/>
              </a:rPr>
              <a:t>월 북경대학과 정식 학술 교류 협정 체결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>
                <a:latin typeface="+mn-ea"/>
              </a:rPr>
              <a:t>* '05</a:t>
            </a:r>
            <a:r>
              <a:rPr lang="ko-KR" altLang="en-US" sz="2000" dirty="0">
                <a:latin typeface="+mn-ea"/>
              </a:rPr>
              <a:t>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중어중문학과 </a:t>
            </a:r>
            <a:r>
              <a:rPr lang="en-US" altLang="ko-KR" sz="2000" dirty="0">
                <a:latin typeface="+mn-ea"/>
              </a:rPr>
              <a:t>50</a:t>
            </a:r>
            <a:r>
              <a:rPr lang="ko-KR" altLang="en-US" sz="2000" dirty="0">
                <a:latin typeface="+mn-ea"/>
              </a:rPr>
              <a:t>주년 행사 개최</a:t>
            </a:r>
            <a:r>
              <a:rPr lang="en-US" altLang="ko-KR" sz="2000" dirty="0">
                <a:latin typeface="+mn-ea"/>
              </a:rPr>
              <a:t>.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학과 연혁</a:t>
            </a:r>
          </a:p>
        </p:txBody>
      </p:sp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236" cy="7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직사각형 33"/>
          <p:cNvSpPr>
            <a:spLocks noChangeArrowheads="1"/>
          </p:cNvSpPr>
          <p:nvPr/>
        </p:nvSpPr>
        <p:spPr bwMode="auto">
          <a:xfrm>
            <a:off x="457200" y="1628800"/>
            <a:ext cx="8023225" cy="430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latin typeface="서울한강체 M" panose="02020603020101020101" pitchFamily="18" charset="-127"/>
                <a:ea typeface="서울한강체 M" panose="02020603020101020101" pitchFamily="18" charset="-127"/>
              </a:rPr>
              <a:t>* ‘</a:t>
            </a:r>
            <a:r>
              <a:rPr lang="en-US" altLang="ko-KR" sz="2000" dirty="0">
                <a:latin typeface="+mn-ea"/>
              </a:rPr>
              <a:t>10년 7월 </a:t>
            </a:r>
            <a:r>
              <a:rPr lang="en-US" altLang="ko-KR" sz="2000" dirty="0" err="1">
                <a:latin typeface="+mn-ea"/>
              </a:rPr>
              <a:t>본교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주관</a:t>
            </a:r>
            <a:r>
              <a:rPr lang="en-US" altLang="ko-KR" sz="2000" dirty="0">
                <a:latin typeface="+mn-ea"/>
              </a:rPr>
              <a:t> 2010국제화 </a:t>
            </a:r>
            <a:r>
              <a:rPr lang="en-US" altLang="ko-KR" sz="2000" dirty="0" err="1">
                <a:latin typeface="+mn-ea"/>
              </a:rPr>
              <a:t>전략과제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추진사업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참여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</a:rPr>
              <a:t>* ‘10년 12월 잘 </a:t>
            </a:r>
            <a:r>
              <a:rPr lang="en-US" altLang="ko-KR" sz="2000" dirty="0" err="1">
                <a:latin typeface="+mn-ea"/>
              </a:rPr>
              <a:t>가르치는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대학</a:t>
            </a:r>
            <a:r>
              <a:rPr lang="en-US" altLang="ko-KR" sz="2000" dirty="0">
                <a:latin typeface="+mn-ea"/>
              </a:rPr>
              <a:t>(ACE)</a:t>
            </a:r>
            <a:r>
              <a:rPr lang="en-US" altLang="ko-KR" sz="2000" dirty="0" err="1">
                <a:latin typeface="+mn-ea"/>
              </a:rPr>
              <a:t>지원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사업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참여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</a:rPr>
              <a:t>* ‘12</a:t>
            </a:r>
            <a:r>
              <a:rPr lang="ko-KR" altLang="en-US" sz="2000" dirty="0">
                <a:latin typeface="+mn-ea"/>
              </a:rPr>
              <a:t>년 중국 중산대학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국제연구대학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과 학생교류 협정 체결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</a:rPr>
              <a:t>* ‘13년 2월 </a:t>
            </a:r>
            <a:r>
              <a:rPr lang="en-US" altLang="ko-KR" sz="2000" dirty="0" err="1">
                <a:latin typeface="+mn-ea"/>
              </a:rPr>
              <a:t>중국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廣東省</a:t>
            </a:r>
            <a:r>
              <a:rPr lang="en-US" altLang="ko-KR" sz="2000" dirty="0">
                <a:latin typeface="+mn-ea"/>
              </a:rPr>
              <a:t>  </a:t>
            </a:r>
            <a:r>
              <a:rPr lang="en-US" altLang="ko-KR" sz="2000" dirty="0" err="1">
                <a:latin typeface="+mn-ea"/>
              </a:rPr>
              <a:t>珠海市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中山大學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자매결연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체결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</a:rPr>
              <a:t>* ‘</a:t>
            </a:r>
            <a:r>
              <a:rPr lang="ko-KR" altLang="en-US" sz="2000" dirty="0">
                <a:latin typeface="+mn-ea"/>
              </a:rPr>
              <a:t>15년 중어중문학과 설립 60주년 기념 행사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</a:rPr>
              <a:t>* ‘16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CORE</a:t>
            </a:r>
            <a:r>
              <a:rPr lang="ko-KR" altLang="en-US" sz="2000" dirty="0">
                <a:latin typeface="+mn-ea"/>
              </a:rPr>
              <a:t>사업 참여</a:t>
            </a:r>
            <a:r>
              <a:rPr lang="en-US" altLang="ko-KR" sz="2000" dirty="0">
                <a:latin typeface="+mn-ea"/>
              </a:rPr>
              <a:t>.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학부생 지원사항 </a:t>
            </a:r>
            <a:r>
              <a:rPr lang="en-US" altLang="ko-KR" sz="2000" dirty="0">
                <a:latin typeface="+mn-ea"/>
              </a:rPr>
              <a:t>– </a:t>
            </a:r>
            <a:r>
              <a:rPr lang="ko-KR" altLang="en-US" sz="2000" dirty="0">
                <a:latin typeface="+mn-ea"/>
              </a:rPr>
              <a:t>풀뿌리 학회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교환학생 지원비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기초전공강화캠프 등</a:t>
            </a:r>
            <a:r>
              <a:rPr lang="en-US" altLang="ko-KR" sz="2000" dirty="0">
                <a:latin typeface="+mn-ea"/>
              </a:rPr>
              <a:t>)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학과 연혁</a:t>
            </a:r>
          </a:p>
        </p:txBody>
      </p:sp>
      <p:pic>
        <p:nvPicPr>
          <p:cNvPr id="6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236" cy="7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1"/>
          <p:cNvGrpSpPr>
            <a:grpSpLocks/>
          </p:cNvGrpSpPr>
          <p:nvPr/>
        </p:nvGrpSpPr>
        <p:grpSpPr bwMode="auto">
          <a:xfrm>
            <a:off x="359568" y="1175893"/>
            <a:ext cx="8424863" cy="5636904"/>
            <a:chOff x="251521" y="1031578"/>
            <a:chExt cx="8424935" cy="5636574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03" y="1057382"/>
              <a:ext cx="1224136" cy="157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385" y="1031578"/>
              <a:ext cx="1178913" cy="160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60" y="2975794"/>
              <a:ext cx="1190397" cy="160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385" y="2975795"/>
              <a:ext cx="1178913" cy="169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96" y="5000299"/>
              <a:ext cx="1190397" cy="160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4941168"/>
              <a:ext cx="1190397" cy="160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Box 8"/>
            <p:cNvSpPr txBox="1">
              <a:spLocks noChangeArrowheads="1"/>
            </p:cNvSpPr>
            <p:nvPr/>
          </p:nvSpPr>
          <p:spPr bwMode="auto">
            <a:xfrm>
              <a:off x="1664738" y="1139977"/>
              <a:ext cx="2738583" cy="147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eaLnBrk="1" hangingPunct="1"/>
              <a:r>
                <a:rPr lang="ko-KR" altLang="en-US" sz="2000" u="sng" dirty="0">
                  <a:solidFill>
                    <a:schemeClr val="tx1"/>
                  </a:solidFill>
                  <a:latin typeface="+mn-ea"/>
                  <a:ea typeface="+mn-ea"/>
                </a:rPr>
                <a:t>이준식 교수</a:t>
              </a:r>
              <a:endParaRPr lang="en-US" altLang="ko-KR" sz="2000" u="sng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연구분야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  <a:cs typeface="Arial Unicode MS" pitchFamily="50" charset="-127"/>
                </a:rPr>
                <a:t>中國古典詩歌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 Unicode MS" pitchFamily="50" charset="-127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 err="1">
                  <a:solidFill>
                    <a:schemeClr val="tx1"/>
                  </a:solidFill>
                  <a:latin typeface="+mn-ea"/>
                  <a:ea typeface="+mn-ea"/>
                </a:rPr>
                <a:t>퇴계인문관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31417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760-0286</a:t>
              </a:r>
            </a:p>
            <a:p>
              <a:pPr algn="l" eaLnBrk="1" hangingPunct="1"/>
              <a:r>
                <a:rPr lang="ko-KR" altLang="en-US" sz="1400" dirty="0" err="1">
                  <a:solidFill>
                    <a:schemeClr val="tx1"/>
                  </a:solidFill>
                  <a:latin typeface="+mn-ea"/>
                  <a:ea typeface="+mn-ea"/>
                </a:rPr>
                <a:t>이메일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jslee0286@hanmail.net</a:t>
              </a:r>
              <a:endParaRPr lang="ko-KR" altLang="en-US" sz="14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252" name="TextBox 9"/>
            <p:cNvSpPr txBox="1">
              <a:spLocks noChangeArrowheads="1"/>
            </p:cNvSpPr>
            <p:nvPr/>
          </p:nvSpPr>
          <p:spPr bwMode="auto">
            <a:xfrm>
              <a:off x="5940152" y="1196443"/>
              <a:ext cx="2520281" cy="126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eaLnBrk="1" hangingPunct="1"/>
              <a:r>
                <a:rPr lang="ko-KR" altLang="en-US" sz="2000" u="sng" dirty="0" err="1">
                  <a:solidFill>
                    <a:schemeClr val="tx1"/>
                  </a:solidFill>
                  <a:latin typeface="+mn-ea"/>
                  <a:ea typeface="+mn-ea"/>
                </a:rPr>
                <a:t>전광진</a:t>
              </a:r>
              <a:r>
                <a:rPr lang="ko-KR" altLang="en-US" sz="2000" u="sng" dirty="0">
                  <a:solidFill>
                    <a:schemeClr val="tx1"/>
                  </a:solidFill>
                  <a:latin typeface="+mn-ea"/>
                  <a:ea typeface="+mn-ea"/>
                </a:rPr>
                <a:t> 교수</a:t>
              </a:r>
              <a:endParaRPr lang="en-US" altLang="ko-KR" sz="2000" u="sng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연구분야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  <a:cs typeface="Arial Unicode MS" pitchFamily="50" charset="-127"/>
                </a:rPr>
                <a:t>中國語學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 Unicode MS" pitchFamily="50" charset="-127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퇴계인문관 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31420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+mn-ea"/>
                  <a:ea typeface="+mn-ea"/>
                </a:rPr>
                <a:t>760-0290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이메일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jeonkj@skku.edu</a:t>
              </a:r>
              <a:endParaRPr lang="ko-KR" altLang="en-US" sz="14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1535825" y="3233533"/>
              <a:ext cx="2532120" cy="126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eaLnBrk="1" hangingPunct="1"/>
              <a:r>
                <a:rPr lang="ko-KR" altLang="en-US" sz="2000" u="sng" dirty="0">
                  <a:solidFill>
                    <a:schemeClr val="tx1"/>
                  </a:solidFill>
                  <a:latin typeface="+mn-ea"/>
                  <a:ea typeface="+mn-ea"/>
                </a:rPr>
                <a:t>김경동 교수</a:t>
              </a:r>
              <a:endParaRPr lang="en-US" altLang="ko-KR" sz="2000" u="sng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연구분야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  <a:cs typeface="Arial Unicode MS" pitchFamily="50" charset="-127"/>
                </a:rPr>
                <a:t>唐代詩文學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 Unicode MS" pitchFamily="50" charset="-127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퇴계인문관 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31315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760-0287</a:t>
              </a: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이메일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woobo@skku.edu</a:t>
              </a:r>
              <a:endParaRPr lang="ko-KR" altLang="en-US" sz="14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254" name="TextBox 11"/>
            <p:cNvSpPr txBox="1">
              <a:spLocks noChangeArrowheads="1"/>
            </p:cNvSpPr>
            <p:nvPr/>
          </p:nvSpPr>
          <p:spPr bwMode="auto">
            <a:xfrm>
              <a:off x="5868145" y="3206762"/>
              <a:ext cx="2592288" cy="126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eaLnBrk="1" hangingPunct="1"/>
              <a:r>
                <a:rPr lang="ko-KR" altLang="en-US" sz="2000" u="sng" dirty="0">
                  <a:solidFill>
                    <a:schemeClr val="tx1"/>
                  </a:solidFill>
                  <a:latin typeface="+mn-ea"/>
                  <a:ea typeface="+mn-ea"/>
                </a:rPr>
                <a:t>변형우 교수</a:t>
              </a:r>
              <a:endParaRPr lang="en-US" altLang="ko-KR" sz="2000" u="sng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연구분야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  <a:cs typeface="Arial Unicode MS" pitchFamily="50" charset="-127"/>
                </a:rPr>
                <a:t>中國語史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 Unicode MS" pitchFamily="50" charset="-127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 err="1">
                  <a:solidFill>
                    <a:schemeClr val="tx1"/>
                  </a:solidFill>
                  <a:latin typeface="+mn-ea"/>
                  <a:ea typeface="+mn-ea"/>
                </a:rPr>
                <a:t>퇴계인문관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31516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760-0283</a:t>
              </a:r>
            </a:p>
            <a:p>
              <a:pPr algn="l" eaLnBrk="1" hangingPunct="1"/>
              <a:r>
                <a:rPr lang="ko-KR" altLang="en-US" sz="1400" dirty="0" err="1">
                  <a:solidFill>
                    <a:schemeClr val="tx1"/>
                  </a:solidFill>
                  <a:latin typeface="+mn-ea"/>
                  <a:ea typeface="+mn-ea"/>
                </a:rPr>
                <a:t>이메일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jisan@skku.edu</a:t>
              </a:r>
              <a:endParaRPr lang="ko-KR" altLang="en-US" sz="14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255" name="TextBox 12"/>
            <p:cNvSpPr txBox="1">
              <a:spLocks noChangeArrowheads="1"/>
            </p:cNvSpPr>
            <p:nvPr/>
          </p:nvSpPr>
          <p:spPr bwMode="auto">
            <a:xfrm>
              <a:off x="1475657" y="5190910"/>
              <a:ext cx="2808311" cy="147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eaLnBrk="1" hangingPunct="1"/>
              <a:r>
                <a:rPr lang="ko-KR" altLang="en-US" sz="2000" u="sng" dirty="0">
                  <a:solidFill>
                    <a:schemeClr val="tx1"/>
                  </a:solidFill>
                  <a:latin typeface="+mn-ea"/>
                  <a:ea typeface="+mn-ea"/>
                </a:rPr>
                <a:t>김</a:t>
              </a:r>
              <a:r>
                <a:rPr lang="en-US" altLang="ko-KR" sz="2000" u="sng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ko-KR" altLang="en-US" sz="2000" u="sng" dirty="0">
                  <a:solidFill>
                    <a:schemeClr val="tx1"/>
                  </a:solidFill>
                  <a:latin typeface="+mn-ea"/>
                  <a:ea typeface="+mn-ea"/>
                </a:rPr>
                <a:t>호 교수</a:t>
              </a:r>
              <a:endParaRPr lang="en-US" altLang="ko-KR" sz="2000" u="sng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연구분야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  <a:cs typeface="Arial Unicode MS" pitchFamily="50" charset="-127"/>
                </a:rPr>
                <a:t>中國古典散文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 Unicode MS" pitchFamily="50" charset="-127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 err="1">
                  <a:solidFill>
                    <a:schemeClr val="tx1"/>
                  </a:solidFill>
                  <a:latin typeface="+mn-ea"/>
                  <a:ea typeface="+mn-ea"/>
                </a:rPr>
                <a:t>퇴계인문관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31421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760-0285</a:t>
              </a: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이메일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kimho8612@hanmail.net</a:t>
              </a:r>
              <a:endParaRPr lang="ko-KR" altLang="en-US" sz="14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256" name="TextBox 13"/>
            <p:cNvSpPr txBox="1">
              <a:spLocks noChangeArrowheads="1"/>
            </p:cNvSpPr>
            <p:nvPr/>
          </p:nvSpPr>
          <p:spPr bwMode="auto">
            <a:xfrm>
              <a:off x="5957225" y="5104874"/>
              <a:ext cx="2719231" cy="147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eaLnBrk="1" hangingPunct="1"/>
              <a:r>
                <a:rPr lang="ko-KR" altLang="en-US" sz="2000" u="sng" dirty="0" err="1">
                  <a:solidFill>
                    <a:schemeClr val="tx1"/>
                  </a:solidFill>
                  <a:latin typeface="+mn-ea"/>
                  <a:ea typeface="+mn-ea"/>
                </a:rPr>
                <a:t>이안동</a:t>
              </a:r>
              <a:r>
                <a:rPr lang="ko-KR" altLang="en-US" sz="2000" u="sng" dirty="0">
                  <a:solidFill>
                    <a:schemeClr val="tx1"/>
                  </a:solidFill>
                  <a:latin typeface="+mn-ea"/>
                  <a:ea typeface="+mn-ea"/>
                </a:rPr>
                <a:t> 교수</a:t>
              </a:r>
              <a:endParaRPr lang="en-US" altLang="ko-KR" sz="2000" u="sng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연구분야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  <a:cs typeface="Arial Unicode MS" pitchFamily="50" charset="-127"/>
                </a:rPr>
                <a:t>現代文學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 Unicode MS" pitchFamily="50" charset="-127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교수회관 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40413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호</a:t>
              </a:r>
              <a:endParaRPr lang="en-US" altLang="ko-KR" sz="14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연구실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760-0280</a:t>
              </a:r>
            </a:p>
            <a:p>
              <a:pPr algn="l" eaLnBrk="1" hangingPunct="1"/>
              <a:r>
                <a:rPr lang="ko-KR" altLang="en-US" sz="1400" dirty="0">
                  <a:solidFill>
                    <a:schemeClr val="tx1"/>
                  </a:solidFill>
                  <a:latin typeface="+mn-ea"/>
                  <a:ea typeface="+mn-ea"/>
                </a:rPr>
                <a:t>이메일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  <a:ea typeface="+mn-ea"/>
                </a:rPr>
                <a:t>: liandongk@hotmail.com</a:t>
              </a:r>
              <a:endParaRPr lang="ko-KR" altLang="en-US" sz="14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>
          <a:xfrm>
            <a:off x="277181" y="18799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교수님 소개</a:t>
            </a:r>
          </a:p>
        </p:txBody>
      </p:sp>
      <p:pic>
        <p:nvPicPr>
          <p:cNvPr id="17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236" cy="7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3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2"/>
          <p:cNvSpPr txBox="1">
            <a:spLocks noChangeArrowheads="1"/>
          </p:cNvSpPr>
          <p:nvPr/>
        </p:nvSpPr>
        <p:spPr bwMode="auto">
          <a:xfrm>
            <a:off x="4859338" y="4005263"/>
            <a:ext cx="4033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en-US" altLang="ko-KR" sz="100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sz="100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1268" name="그룹 14"/>
          <p:cNvGrpSpPr>
            <a:grpSpLocks/>
          </p:cNvGrpSpPr>
          <p:nvPr/>
        </p:nvGrpSpPr>
        <p:grpSpPr bwMode="auto">
          <a:xfrm>
            <a:off x="368300" y="1767120"/>
            <a:ext cx="3413125" cy="695325"/>
            <a:chOff x="0" y="0"/>
            <a:chExt cx="4851648" cy="695325"/>
          </a:xfrm>
        </p:grpSpPr>
        <p:sp>
          <p:nvSpPr>
            <p:cNvPr id="23557" name="Text Box 23"/>
            <p:cNvSpPr txBox="1">
              <a:spLocks noChangeArrowheads="1"/>
            </p:cNvSpPr>
            <p:nvPr/>
          </p:nvSpPr>
          <p:spPr bwMode="auto">
            <a:xfrm>
              <a:off x="609631" y="76200"/>
              <a:ext cx="4242017" cy="582612"/>
            </a:xfrm>
            <a:prstGeom prst="rect">
              <a:avLst/>
            </a:prstGeom>
            <a:gradFill rotWithShape="1">
              <a:gsLst>
                <a:gs pos="0">
                  <a:srgbClr val="9E0000">
                    <a:alpha val="93999"/>
                  </a:srgbClr>
                </a:gs>
                <a:gs pos="100000">
                  <a:srgbClr val="490000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algn="l" eaLnBrk="1" hangingPunct="1">
                <a:defRPr/>
              </a:pPr>
              <a:r>
                <a:rPr lang="en-US" altLang="ko-KR" sz="2400" dirty="0">
                  <a:latin typeface="서울한강체 M" panose="02020603020101020101" pitchFamily="18" charset="-127"/>
                  <a:ea typeface="서울한강체 M" panose="02020603020101020101" pitchFamily="18" charset="-127"/>
                </a:rPr>
                <a:t>  </a:t>
              </a:r>
              <a:r>
                <a:rPr lang="ko-KR" altLang="en-US" sz="2400" dirty="0">
                  <a:latin typeface="+mn-ea"/>
                  <a:ea typeface="+mn-ea"/>
                </a:rPr>
                <a:t>전공지식 함양</a:t>
              </a:r>
              <a:endParaRPr lang="ko-KR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285" name="Oval 28"/>
            <p:cNvSpPr>
              <a:spLocks noChangeArrowheads="1"/>
            </p:cNvSpPr>
            <p:nvPr/>
          </p:nvSpPr>
          <p:spPr bwMode="auto">
            <a:xfrm>
              <a:off x="0" y="0"/>
              <a:ext cx="727075" cy="695325"/>
            </a:xfrm>
            <a:prstGeom prst="ellipse">
              <a:avLst/>
            </a:prstGeom>
            <a:gradFill rotWithShape="1">
              <a:gsLst>
                <a:gs pos="0">
                  <a:srgbClr val="FEFDF4"/>
                </a:gs>
                <a:gs pos="100000">
                  <a:srgbClr val="C9C8C1"/>
                </a:gs>
              </a:gsLst>
              <a:lin ang="5400000" scaled="1"/>
            </a:gradFill>
            <a:ln w="19050">
              <a:solidFill>
                <a:srgbClr val="BC0000"/>
              </a:solidFill>
              <a:round/>
              <a:headEnd/>
              <a:tailEnd/>
            </a:ln>
            <a:effectLst>
              <a:prstShdw prst="shdw17" dist="17961" dir="13500000">
                <a:srgbClr val="710000"/>
              </a:prst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altLang="ko-KR" sz="2100" dirty="0">
                <a:solidFill>
                  <a:srgbClr val="700000"/>
                </a:solidFill>
                <a:latin typeface="서울한강체 M" panose="02020603020101020101" pitchFamily="18" charset="-127"/>
                <a:ea typeface="서울한강체 M" panose="02020603020101020101" pitchFamily="18" charset="-127"/>
              </a:endParaRPr>
            </a:p>
          </p:txBody>
        </p:sp>
      </p:grpSp>
      <p:grpSp>
        <p:nvGrpSpPr>
          <p:cNvPr id="11269" name="그룹 17"/>
          <p:cNvGrpSpPr>
            <a:grpSpLocks/>
          </p:cNvGrpSpPr>
          <p:nvPr/>
        </p:nvGrpSpPr>
        <p:grpSpPr bwMode="auto">
          <a:xfrm>
            <a:off x="323850" y="3659188"/>
            <a:ext cx="3546475" cy="695325"/>
            <a:chOff x="0" y="0"/>
            <a:chExt cx="4851648" cy="695325"/>
          </a:xfrm>
        </p:grpSpPr>
        <p:sp>
          <p:nvSpPr>
            <p:cNvPr id="23560" name="Text Box 23"/>
            <p:cNvSpPr txBox="1">
              <a:spLocks noChangeArrowheads="1"/>
            </p:cNvSpPr>
            <p:nvPr/>
          </p:nvSpPr>
          <p:spPr bwMode="auto">
            <a:xfrm>
              <a:off x="609631" y="76200"/>
              <a:ext cx="4242017" cy="582612"/>
            </a:xfrm>
            <a:prstGeom prst="rect">
              <a:avLst/>
            </a:prstGeom>
            <a:gradFill rotWithShape="1">
              <a:gsLst>
                <a:gs pos="0">
                  <a:srgbClr val="9E0000">
                    <a:alpha val="93999"/>
                  </a:srgbClr>
                </a:gs>
                <a:gs pos="100000">
                  <a:srgbClr val="490000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algn="l" eaLnBrk="1" hangingPunct="1">
                <a:defRPr/>
              </a:pPr>
              <a:r>
                <a:rPr lang="en-US" altLang="ko-KR" sz="2400" dirty="0">
                  <a:latin typeface="서울한강체 M" panose="02020603020101020101" pitchFamily="18" charset="-127"/>
                  <a:ea typeface="서울한강체 M" panose="02020603020101020101" pitchFamily="18" charset="-127"/>
                </a:rPr>
                <a:t>  </a:t>
              </a:r>
              <a:r>
                <a:rPr lang="ko-KR" altLang="en-US" sz="2400" dirty="0">
                  <a:latin typeface="+mn-ea"/>
                  <a:ea typeface="+mn-ea"/>
                </a:rPr>
                <a:t>중국 전문가 양성</a:t>
              </a:r>
              <a:endParaRPr lang="ko-KR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283" name="Oval 28"/>
            <p:cNvSpPr>
              <a:spLocks noChangeArrowheads="1"/>
            </p:cNvSpPr>
            <p:nvPr/>
          </p:nvSpPr>
          <p:spPr bwMode="auto">
            <a:xfrm>
              <a:off x="0" y="0"/>
              <a:ext cx="727075" cy="695325"/>
            </a:xfrm>
            <a:prstGeom prst="ellipse">
              <a:avLst/>
            </a:prstGeom>
            <a:gradFill rotWithShape="1">
              <a:gsLst>
                <a:gs pos="0">
                  <a:srgbClr val="FEFDF4"/>
                </a:gs>
                <a:gs pos="100000">
                  <a:srgbClr val="C9C8C1"/>
                </a:gs>
              </a:gsLst>
              <a:lin ang="5400000" scaled="1"/>
            </a:gradFill>
            <a:ln w="19050">
              <a:solidFill>
                <a:srgbClr val="BC0000"/>
              </a:solidFill>
              <a:round/>
              <a:headEnd/>
              <a:tailEnd/>
            </a:ln>
            <a:effectLst>
              <a:prstShdw prst="shdw17" dist="17961" dir="13500000">
                <a:srgbClr val="710000"/>
              </a:prst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altLang="ko-KR" sz="2100" dirty="0">
                <a:solidFill>
                  <a:srgbClr val="700000"/>
                </a:solidFill>
                <a:latin typeface="서울한강체 M" panose="02020603020101020101" pitchFamily="18" charset="-127"/>
                <a:ea typeface="서울한강체 M" panose="02020603020101020101" pitchFamily="18" charset="-127"/>
              </a:endParaRPr>
            </a:p>
          </p:txBody>
        </p:sp>
      </p:grpSp>
      <p:grpSp>
        <p:nvGrpSpPr>
          <p:cNvPr id="11270" name="그룹 20"/>
          <p:cNvGrpSpPr>
            <a:grpSpLocks/>
          </p:cNvGrpSpPr>
          <p:nvPr/>
        </p:nvGrpSpPr>
        <p:grpSpPr bwMode="auto">
          <a:xfrm>
            <a:off x="323850" y="5349875"/>
            <a:ext cx="3546475" cy="695325"/>
            <a:chOff x="0" y="0"/>
            <a:chExt cx="5112568" cy="695325"/>
          </a:xfrm>
        </p:grpSpPr>
        <p:sp>
          <p:nvSpPr>
            <p:cNvPr id="23563" name="Text Box 23"/>
            <p:cNvSpPr txBox="1">
              <a:spLocks noChangeArrowheads="1"/>
            </p:cNvSpPr>
            <p:nvPr/>
          </p:nvSpPr>
          <p:spPr bwMode="auto">
            <a:xfrm>
              <a:off x="609508" y="76200"/>
              <a:ext cx="4503060" cy="582613"/>
            </a:xfrm>
            <a:prstGeom prst="rect">
              <a:avLst/>
            </a:prstGeom>
            <a:gradFill rotWithShape="1">
              <a:gsLst>
                <a:gs pos="0">
                  <a:srgbClr val="9E0000">
                    <a:alpha val="93999"/>
                  </a:srgbClr>
                </a:gs>
                <a:gs pos="100000">
                  <a:srgbClr val="490000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algn="l" eaLnBrk="1" hangingPunct="1">
                <a:defRPr/>
              </a:pPr>
              <a:r>
                <a:rPr lang="ko-KR" altLang="en-US" sz="2400" dirty="0" smtClean="0">
                  <a:latin typeface="+mn-ea"/>
                  <a:ea typeface="+mn-ea"/>
                </a:rPr>
                <a:t>중국 </a:t>
              </a:r>
              <a:r>
                <a:rPr lang="ko-KR" altLang="en-US" sz="2400" dirty="0">
                  <a:latin typeface="+mn-ea"/>
                  <a:ea typeface="+mn-ea"/>
                </a:rPr>
                <a:t>문화소양 함양</a:t>
              </a:r>
              <a:endParaRPr lang="ko-KR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281" name="Oval 28"/>
            <p:cNvSpPr>
              <a:spLocks noChangeArrowheads="1"/>
            </p:cNvSpPr>
            <p:nvPr/>
          </p:nvSpPr>
          <p:spPr bwMode="auto">
            <a:xfrm>
              <a:off x="0" y="0"/>
              <a:ext cx="727075" cy="695325"/>
            </a:xfrm>
            <a:prstGeom prst="ellipse">
              <a:avLst/>
            </a:prstGeom>
            <a:gradFill rotWithShape="1">
              <a:gsLst>
                <a:gs pos="0">
                  <a:srgbClr val="FEFDF4"/>
                </a:gs>
                <a:gs pos="100000">
                  <a:srgbClr val="C9C8C1"/>
                </a:gs>
              </a:gsLst>
              <a:lin ang="5400000" scaled="1"/>
            </a:gradFill>
            <a:ln w="19050">
              <a:solidFill>
                <a:srgbClr val="BC0000"/>
              </a:solidFill>
              <a:round/>
              <a:headEnd/>
              <a:tailEnd/>
            </a:ln>
            <a:effectLst>
              <a:prstShdw prst="shdw17" dist="17961" dir="13500000">
                <a:srgbClr val="710000"/>
              </a:prst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altLang="ko-KR" sz="2100" dirty="0">
                <a:solidFill>
                  <a:srgbClr val="700000"/>
                </a:solidFill>
                <a:latin typeface="서울한강체 M" panose="02020603020101020101" pitchFamily="18" charset="-127"/>
                <a:ea typeface="서울한강체 M" panose="02020603020101020101" pitchFamily="18" charset="-127"/>
              </a:endParaRPr>
            </a:p>
          </p:txBody>
        </p:sp>
      </p:grpSp>
      <p:grpSp>
        <p:nvGrpSpPr>
          <p:cNvPr id="23568" name="TextBox 28"/>
          <p:cNvGrpSpPr>
            <a:grpSpLocks/>
          </p:cNvGrpSpPr>
          <p:nvPr/>
        </p:nvGrpSpPr>
        <p:grpSpPr bwMode="auto">
          <a:xfrm>
            <a:off x="3781425" y="3300413"/>
            <a:ext cx="5362576" cy="1474787"/>
            <a:chOff x="-126" y="0"/>
            <a:chExt cx="3378" cy="799"/>
          </a:xfrm>
        </p:grpSpPr>
        <p:pic>
          <p:nvPicPr>
            <p:cNvPr id="11278" name="TextBox 2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" y="0"/>
              <a:ext cx="3357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18"/>
            <p:cNvSpPr txBox="1">
              <a:spLocks noChangeArrowheads="1"/>
            </p:cNvSpPr>
            <p:nvPr/>
          </p:nvSpPr>
          <p:spPr bwMode="auto">
            <a:xfrm>
              <a:off x="-36" y="144"/>
              <a:ext cx="328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marL="285750" indent="-285750" eaLnBrk="1" hangingPunct="1">
                <a:buFont typeface="Wingdings" panose="05000000000000000000" pitchFamily="2" charset="2"/>
                <a:buChar char="v"/>
              </a:pPr>
              <a:r>
                <a:rPr lang="ko-KR" altLang="en-US" sz="1800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중국정치</a:t>
              </a:r>
              <a:r>
                <a:rPr lang="en-US" altLang="ko-KR" sz="1800" dirty="0">
                  <a:solidFill>
                    <a:schemeClr val="tx1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경제 및 사회 등 지식 습득</a:t>
              </a:r>
              <a:r>
                <a:rPr lang="en-US" altLang="ko-KR" sz="1800" dirty="0">
                  <a:solidFill>
                    <a:schemeClr val="tx1"/>
                  </a:solidFill>
                  <a:latin typeface="+mn-ea"/>
                  <a:ea typeface="+mn-ea"/>
                </a:rPr>
                <a:t>&gt;</a:t>
              </a:r>
            </a:p>
            <a:p>
              <a:pPr algn="l" eaLnBrk="1" hangingPunct="1">
                <a:buFont typeface="Wingdings" pitchFamily="2" charset="2"/>
                <a:buChar char="v"/>
              </a:pPr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 중국에 대한 이해를 기반으로 한 </a:t>
              </a:r>
              <a:r>
                <a:rPr lang="ko-KR" altLang="en-US" sz="1800" dirty="0" smtClean="0">
                  <a:solidFill>
                    <a:schemeClr val="tx1"/>
                  </a:solidFill>
                  <a:latin typeface="+mn-ea"/>
                  <a:ea typeface="+mn-ea"/>
                </a:rPr>
                <a:t>우수한</a:t>
              </a:r>
              <a:endParaRPr lang="en-US" altLang="ko-KR" sz="1800" dirty="0" smtClean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algn="l" eaLnBrk="1" hangingPunct="1"/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ko-KR" altLang="en-US" sz="1800" dirty="0" smtClean="0">
                  <a:solidFill>
                    <a:schemeClr val="tx1"/>
                  </a:solidFill>
                  <a:latin typeface="+mn-ea"/>
                  <a:ea typeface="+mn-ea"/>
                </a:rPr>
                <a:t>   전문인력 </a:t>
              </a:r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양성</a:t>
              </a:r>
              <a:r>
                <a:rPr lang="en-US" altLang="ko-KR" sz="1800" dirty="0">
                  <a:solidFill>
                    <a:schemeClr val="tx1"/>
                  </a:solidFill>
                  <a:latin typeface="+mn-ea"/>
                  <a:ea typeface="+mn-ea"/>
                </a:rPr>
                <a:t>.   </a:t>
              </a:r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endParaRPr lang="ko-KR" altLang="en-US" sz="1800" dirty="0">
                <a:latin typeface="+mn-ea"/>
                <a:ea typeface="+mn-ea"/>
              </a:endParaRPr>
            </a:p>
          </p:txBody>
        </p:sp>
      </p:grpSp>
      <p:grpSp>
        <p:nvGrpSpPr>
          <p:cNvPr id="23571" name="TextBox 29"/>
          <p:cNvGrpSpPr>
            <a:grpSpLocks/>
          </p:cNvGrpSpPr>
          <p:nvPr/>
        </p:nvGrpSpPr>
        <p:grpSpPr bwMode="auto">
          <a:xfrm>
            <a:off x="3781425" y="5126038"/>
            <a:ext cx="5276850" cy="1285875"/>
            <a:chOff x="-69" y="0"/>
            <a:chExt cx="3267" cy="810"/>
          </a:xfrm>
        </p:grpSpPr>
        <p:pic>
          <p:nvPicPr>
            <p:cNvPr id="11276" name="TextBox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" y="0"/>
              <a:ext cx="3267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77" y="189"/>
              <a:ext cx="308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defRPr sz="1600" b="1">
                  <a:solidFill>
                    <a:schemeClr val="bg1"/>
                  </a:solidFill>
                  <a:latin typeface="휴먼옛체" pitchFamily="2" charset="-127"/>
                  <a:ea typeface="휴먼옛체" pitchFamily="2" charset="-127"/>
                </a:defRPr>
              </a:lvl9pPr>
            </a:lstStyle>
            <a:p>
              <a:pPr marL="285750" indent="-285750" eaLnBrk="1" hangingPunct="1">
                <a:buFont typeface="Wingdings" panose="05000000000000000000" pitchFamily="2" charset="2"/>
                <a:buChar char="v"/>
                <a:defRPr/>
              </a:pPr>
              <a:r>
                <a:rPr lang="en-US" altLang="ko-KR" sz="1800" dirty="0" smtClean="0">
                  <a:solidFill>
                    <a:schemeClr val="tx1"/>
                  </a:solidFill>
                  <a:latin typeface="+mn-ea"/>
                  <a:ea typeface="+mn-ea"/>
                </a:rPr>
                <a:t>&lt;</a:t>
              </a:r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중국 </a:t>
              </a:r>
              <a:r>
                <a:rPr lang="ko-KR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文·史·哲</a:t>
              </a:r>
              <a:r>
                <a:rPr lang="en-US" altLang="ko-KR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 </a:t>
              </a:r>
              <a:r>
                <a:rPr lang="ko-KR" alt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 </a:t>
              </a:r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전반에 걸친 학습</a:t>
              </a:r>
              <a:r>
                <a:rPr lang="en-US" altLang="ko-KR" sz="1800" dirty="0">
                  <a:solidFill>
                    <a:schemeClr val="tx1"/>
                  </a:solidFill>
                  <a:latin typeface="+mn-ea"/>
                  <a:ea typeface="+mn-ea"/>
                </a:rPr>
                <a:t>&gt;</a:t>
              </a:r>
            </a:p>
            <a:p>
              <a:pPr algn="l" eaLnBrk="1" hangingPunct="1">
                <a:buFont typeface="Wingdings" pitchFamily="2" charset="2"/>
                <a:buChar char="v"/>
                <a:defRPr/>
              </a:pPr>
              <a:r>
                <a:rPr lang="ko-KR" altLang="en-US" sz="1800" dirty="0">
                  <a:solidFill>
                    <a:schemeClr val="tx1"/>
                  </a:solidFill>
                  <a:latin typeface="+mn-ea"/>
                  <a:ea typeface="+mn-ea"/>
                </a:rPr>
                <a:t> 중국 문화에 관한 폭넓은 교양 함양</a:t>
              </a:r>
              <a:r>
                <a:rPr lang="en-US" altLang="ko-KR" sz="1800" dirty="0">
                  <a:solidFill>
                    <a:schemeClr val="tx1"/>
                  </a:solidFill>
                  <a:latin typeface="+mn-ea"/>
                  <a:ea typeface="+mn-ea"/>
                </a:rPr>
                <a:t>.</a:t>
              </a:r>
            </a:p>
            <a:p>
              <a:pPr algn="l" eaLnBrk="1" hangingPunct="1">
                <a:defRPr/>
              </a:pPr>
              <a:r>
                <a:rPr lang="en-US" altLang="ko-KR" sz="1800" dirty="0">
                  <a:solidFill>
                    <a:schemeClr val="tx1"/>
                  </a:solidFill>
                  <a:latin typeface="서울한강체 M" panose="02020603020101020101" pitchFamily="18" charset="-127"/>
                  <a:ea typeface="서울한강체 M" panose="02020603020101020101" pitchFamily="18" charset="-127"/>
                </a:rPr>
                <a:t>   </a:t>
              </a:r>
              <a:r>
                <a:rPr lang="ko-KR" altLang="en-US" sz="1800" dirty="0">
                  <a:solidFill>
                    <a:schemeClr val="tx1"/>
                  </a:solidFill>
                  <a:latin typeface="서울한강체 M" panose="02020603020101020101" pitchFamily="18" charset="-127"/>
                  <a:ea typeface="서울한강체 M" panose="02020603020101020101" pitchFamily="18" charset="-127"/>
                </a:rPr>
                <a:t> </a:t>
              </a:r>
              <a:endParaRPr lang="ko-KR" altLang="en-US" sz="1800" dirty="0">
                <a:latin typeface="서울한강체 M" panose="02020603020101020101" pitchFamily="18" charset="-127"/>
                <a:ea typeface="서울한강체 M" panose="02020603020101020101" pitchFamily="18" charset="-127"/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교육 목표 및 인재상</a:t>
            </a:r>
          </a:p>
        </p:txBody>
      </p:sp>
      <p:pic>
        <p:nvPicPr>
          <p:cNvPr id="23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236" cy="7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TextBox 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446941"/>
            <a:ext cx="5381626" cy="17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851920" y="1598343"/>
            <a:ext cx="52551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defRPr sz="1600" b="1">
                <a:solidFill>
                  <a:schemeClr val="bg1"/>
                </a:solidFill>
                <a:latin typeface="휴먼옛체" pitchFamily="2" charset="-127"/>
                <a:ea typeface="휴먼옛체" pitchFamily="2" charset="-127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중국 어학 및 문학관련 제반 지식 습득</a:t>
            </a:r>
            <a:endParaRPr lang="en-US" altLang="ko-KR" sz="1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en-US" altLang="ko-KR" sz="18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ea"/>
                <a:ea typeface="+mn-ea"/>
              </a:rPr>
              <a:t>어학분야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 중국어 회화 및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ea"/>
                <a:ea typeface="+mn-ea"/>
              </a:rPr>
              <a:t>고급문장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 해독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ea"/>
                <a:ea typeface="+mn-ea"/>
              </a:rPr>
              <a:t>듣기능력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 습득 등</a:t>
            </a:r>
            <a:endParaRPr lang="en-US" altLang="ko-KR" sz="1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1800" dirty="0" err="1" smtClean="0">
                <a:solidFill>
                  <a:schemeClr val="tx1"/>
                </a:solidFill>
                <a:latin typeface="+mn-ea"/>
                <a:ea typeface="+mn-ea"/>
              </a:rPr>
              <a:t>문학분야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ea"/>
                <a:ea typeface="+mn-ea"/>
              </a:rPr>
              <a:t>고대문장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 숙지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ea"/>
                <a:ea typeface="+mn-ea"/>
              </a:rPr>
              <a:t>고대문학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ea"/>
                <a:ea typeface="+mn-ea"/>
              </a:rPr>
              <a:t>작품감상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 등</a:t>
            </a:r>
            <a:endParaRPr lang="ko-KR" altLang="en-US" sz="1800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2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0" y="0"/>
            <a:ext cx="3923928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2018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학년도 </a:t>
            </a:r>
            <a:r>
              <a:rPr lang="ko-KR" altLang="en-US" sz="1600" b="1" dirty="0">
                <a:solidFill>
                  <a:schemeClr val="tx1"/>
                </a:solidFill>
              </a:rPr>
              <a:t>중어중문학과 교과과정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418951"/>
            <a:ext cx="755576" cy="260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구분</a:t>
            </a:r>
            <a:endParaRPr lang="en-US" altLang="ko-KR" sz="12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83438"/>
            <a:ext cx="742061" cy="2169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중국어</a:t>
            </a: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845581"/>
            <a:ext cx="742061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문학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이론</a:t>
            </a: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3853693"/>
            <a:ext cx="742061" cy="10839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어학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이론</a:t>
            </a: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4937652"/>
            <a:ext cx="742061" cy="10167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문학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감상</a:t>
            </a: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949280"/>
            <a:ext cx="742061" cy="900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고전</a:t>
            </a:r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문학</a:t>
            </a: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3892" y="418951"/>
            <a:ext cx="4188148" cy="260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2/3</a:t>
            </a:r>
            <a:r>
              <a:rPr lang="ko-KR" altLang="en-US" sz="1200" b="1" dirty="0">
                <a:solidFill>
                  <a:schemeClr val="tx1"/>
                </a:solidFill>
              </a:rPr>
              <a:t>학년</a:t>
            </a:r>
            <a:endParaRPr lang="en-US" altLang="ko-KR" sz="1200" b="1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32568" y="420432"/>
            <a:ext cx="4211432" cy="250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3/4</a:t>
            </a:r>
            <a:r>
              <a:rPr lang="ko-KR" altLang="en-US" sz="1200" b="1" dirty="0">
                <a:solidFill>
                  <a:schemeClr val="tx1"/>
                </a:solidFill>
              </a:rPr>
              <a:t>학년</a:t>
            </a:r>
            <a:endParaRPr lang="en-US" altLang="ko-KR" sz="1200" b="1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93809" y="1045871"/>
            <a:ext cx="1128882" cy="186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초급중회화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107362" y="1746736"/>
            <a:ext cx="1128882" cy="186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초급중어강독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107362" y="2051149"/>
            <a:ext cx="1128882" cy="186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기초중국고문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045820" y="1047357"/>
            <a:ext cx="1128882" cy="186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중급중회화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426949" y="866199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고급중회화</a:t>
            </a:r>
            <a:r>
              <a:rPr lang="en-US" altLang="ko-KR" sz="1000" dirty="0">
                <a:solidFill>
                  <a:schemeClr val="tx1"/>
                </a:solidFill>
              </a:rPr>
              <a:t>1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424799" y="1161060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고급중회화</a:t>
            </a:r>
            <a:r>
              <a:rPr lang="en-US" altLang="ko-KR" sz="1000" dirty="0">
                <a:solidFill>
                  <a:schemeClr val="tx1"/>
                </a:solidFill>
              </a:rPr>
              <a:t>2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794089" y="1586988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고급중어강독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5782792" y="1824633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중작문실습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7011680" y="2053128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현대응용문강독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6411836" y="2547785"/>
            <a:ext cx="1344906" cy="1973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중국현대산문강독</a:t>
            </a:r>
          </a:p>
        </p:txBody>
      </p:sp>
      <p:sp>
        <p:nvSpPr>
          <p:cNvPr id="57" name="모서리가 둥근 직사각형 56"/>
          <p:cNvSpPr/>
          <p:nvPr/>
        </p:nvSpPr>
        <p:spPr>
          <a:xfrm>
            <a:off x="7020272" y="1586338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고급중어선독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7020272" y="1810762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중작문연습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5782792" y="2066388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무역서신강독</a:t>
            </a:r>
          </a:p>
        </p:txBody>
      </p:sp>
      <p:sp>
        <p:nvSpPr>
          <p:cNvPr id="60" name="모서리가 둥근 직사각형 59"/>
          <p:cNvSpPr/>
          <p:nvPr/>
        </p:nvSpPr>
        <p:spPr>
          <a:xfrm>
            <a:off x="7020272" y="2301807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중한번역연습</a:t>
            </a:r>
          </a:p>
        </p:txBody>
      </p:sp>
      <p:sp>
        <p:nvSpPr>
          <p:cNvPr id="63" name="모서리가 둥근 직사각형 62"/>
          <p:cNvSpPr/>
          <p:nvPr/>
        </p:nvSpPr>
        <p:spPr>
          <a:xfrm>
            <a:off x="2231591" y="2852936"/>
            <a:ext cx="132559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중국고대문학사</a:t>
            </a:r>
          </a:p>
        </p:txBody>
      </p:sp>
      <p:sp>
        <p:nvSpPr>
          <p:cNvPr id="64" name="모서리가 둥근 직사각형 63"/>
          <p:cNvSpPr/>
          <p:nvPr/>
        </p:nvSpPr>
        <p:spPr>
          <a:xfrm>
            <a:off x="2245106" y="3234557"/>
            <a:ext cx="132559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중국근대문학사</a:t>
            </a:r>
          </a:p>
        </p:txBody>
      </p:sp>
      <p:sp>
        <p:nvSpPr>
          <p:cNvPr id="65" name="모서리가 둥근 직사각형 64"/>
          <p:cNvSpPr/>
          <p:nvPr/>
        </p:nvSpPr>
        <p:spPr>
          <a:xfrm>
            <a:off x="2245106" y="3538503"/>
            <a:ext cx="132559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중국문학개론</a:t>
            </a:r>
          </a:p>
        </p:txBody>
      </p:sp>
      <p:sp>
        <p:nvSpPr>
          <p:cNvPr id="66" name="모서리가 둥근 직사각형 65"/>
          <p:cNvSpPr/>
          <p:nvPr/>
        </p:nvSpPr>
        <p:spPr>
          <a:xfrm>
            <a:off x="6431146" y="3104781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중국현대문학사</a:t>
            </a:r>
          </a:p>
        </p:txBody>
      </p:sp>
      <p:sp>
        <p:nvSpPr>
          <p:cNvPr id="67" name="모서리가 둥근 직사각형 66"/>
          <p:cNvSpPr/>
          <p:nvPr/>
        </p:nvSpPr>
        <p:spPr>
          <a:xfrm>
            <a:off x="6424477" y="3429000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중국문학특강</a:t>
            </a:r>
          </a:p>
        </p:txBody>
      </p:sp>
      <p:sp>
        <p:nvSpPr>
          <p:cNvPr id="68" name="모서리가 둥근 직사각형 67"/>
          <p:cNvSpPr/>
          <p:nvPr/>
        </p:nvSpPr>
        <p:spPr>
          <a:xfrm>
            <a:off x="6408991" y="4072253"/>
            <a:ext cx="131703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중국어발음의이해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2245106" y="3975733"/>
            <a:ext cx="132559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중문법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7252511" y="6031625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중국고전의이해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7252511" y="6305852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중국고전과인문학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6424477" y="4365104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중국어학특강</a:t>
            </a:r>
          </a:p>
        </p:txBody>
      </p:sp>
      <p:sp>
        <p:nvSpPr>
          <p:cNvPr id="80" name="모서리가 둥근 직사각형 79"/>
          <p:cNvSpPr/>
          <p:nvPr/>
        </p:nvSpPr>
        <p:spPr>
          <a:xfrm>
            <a:off x="5868144" y="5024995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중국역대산문감상</a:t>
            </a:r>
          </a:p>
        </p:txBody>
      </p:sp>
      <p:sp>
        <p:nvSpPr>
          <p:cNvPr id="81" name="모서리가 둥근 직사각형 80"/>
          <p:cNvSpPr/>
          <p:nvPr/>
        </p:nvSpPr>
        <p:spPr>
          <a:xfrm>
            <a:off x="7204113" y="5017153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중국명시감상</a:t>
            </a:r>
          </a:p>
        </p:txBody>
      </p:sp>
      <p:sp>
        <p:nvSpPr>
          <p:cNvPr id="82" name="모서리가 둥근 직사각형 81"/>
          <p:cNvSpPr/>
          <p:nvPr/>
        </p:nvSpPr>
        <p:spPr>
          <a:xfrm>
            <a:off x="5838692" y="5312795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중국사곡감상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7204113" y="5301677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중국고전소설선독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5782792" y="6052635"/>
            <a:ext cx="1447181" cy="24172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중국전통문화의 이해</a:t>
            </a:r>
          </a:p>
        </p:txBody>
      </p:sp>
      <p:sp>
        <p:nvSpPr>
          <p:cNvPr id="89" name="모서리가 둥근 직사각형 88"/>
          <p:cNvSpPr/>
          <p:nvPr/>
        </p:nvSpPr>
        <p:spPr>
          <a:xfrm>
            <a:off x="7067509" y="116633"/>
            <a:ext cx="911316" cy="2157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전공핵심</a:t>
            </a:r>
          </a:p>
        </p:txBody>
      </p:sp>
      <p:sp>
        <p:nvSpPr>
          <p:cNvPr id="103" name="오른쪽 화살표 102"/>
          <p:cNvSpPr/>
          <p:nvPr/>
        </p:nvSpPr>
        <p:spPr>
          <a:xfrm>
            <a:off x="2442434" y="1012409"/>
            <a:ext cx="428558" cy="25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오른쪽 화살표 105"/>
          <p:cNvSpPr/>
          <p:nvPr/>
        </p:nvSpPr>
        <p:spPr>
          <a:xfrm>
            <a:off x="4551313" y="967804"/>
            <a:ext cx="1122414" cy="2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오른쪽 화살표 107"/>
          <p:cNvSpPr/>
          <p:nvPr/>
        </p:nvSpPr>
        <p:spPr>
          <a:xfrm>
            <a:off x="4589708" y="1873869"/>
            <a:ext cx="1084018" cy="270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오른쪽 화살표 109"/>
          <p:cNvSpPr/>
          <p:nvPr/>
        </p:nvSpPr>
        <p:spPr>
          <a:xfrm>
            <a:off x="3822790" y="4227305"/>
            <a:ext cx="2334114" cy="275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8125180" y="116632"/>
            <a:ext cx="911316" cy="2157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전공일반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2247104" y="4284281"/>
            <a:ext cx="132559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중국어학의이해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2231591" y="4632499"/>
            <a:ext cx="132559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중국문자의이해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3087726" y="1605482"/>
            <a:ext cx="1128882" cy="186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중급중어강독</a:t>
            </a:r>
            <a:r>
              <a:rPr lang="en-US" altLang="ko-KR" sz="1000" dirty="0">
                <a:solidFill>
                  <a:schemeClr val="tx1"/>
                </a:solidFill>
              </a:rPr>
              <a:t>1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3100178" y="1911009"/>
            <a:ext cx="1128882" cy="186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중급중어강독</a:t>
            </a:r>
            <a:r>
              <a:rPr lang="en-US" altLang="ko-KR" sz="1000" dirty="0">
                <a:solidFill>
                  <a:schemeClr val="tx1"/>
                </a:solidFill>
              </a:rPr>
              <a:t>2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100178" y="2227499"/>
            <a:ext cx="1128882" cy="186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중국어문형연습</a:t>
            </a:r>
          </a:p>
        </p:txBody>
      </p:sp>
      <p:sp>
        <p:nvSpPr>
          <p:cNvPr id="61" name="오른쪽 화살표 102"/>
          <p:cNvSpPr/>
          <p:nvPr/>
        </p:nvSpPr>
        <p:spPr>
          <a:xfrm>
            <a:off x="2453932" y="1821808"/>
            <a:ext cx="428558" cy="25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모서리가 둥근 직사각형 79"/>
          <p:cNvSpPr/>
          <p:nvPr/>
        </p:nvSpPr>
        <p:spPr>
          <a:xfrm>
            <a:off x="6386743" y="5517232"/>
            <a:ext cx="1528566" cy="2175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중국현대문학명저감상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4" name="모서리가 둥근 직사각형 59"/>
          <p:cNvSpPr/>
          <p:nvPr/>
        </p:nvSpPr>
        <p:spPr>
          <a:xfrm>
            <a:off x="5794089" y="2307243"/>
            <a:ext cx="1128882" cy="186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시사문강독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5" name="오른쪽 화살표 109"/>
          <p:cNvSpPr/>
          <p:nvPr/>
        </p:nvSpPr>
        <p:spPr>
          <a:xfrm>
            <a:off x="3833867" y="3108857"/>
            <a:ext cx="2334114" cy="275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5771010" y="6340435"/>
            <a:ext cx="1447181" cy="35233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중국명언과           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한자의이해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7255952" y="6561440"/>
            <a:ext cx="1325596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고전문학특강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3"/>
            <a:ext cx="806489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소목차</a:t>
            </a:r>
            <a:r>
              <a:rPr lang="ko-KR" altLang="en-US" sz="4000" dirty="0">
                <a:latin typeface="+mj-ea"/>
                <a:ea typeface="+mj-ea"/>
              </a:rPr>
              <a:t> </a:t>
            </a:r>
            <a:endParaRPr lang="en-US" altLang="ko-KR" sz="4000" dirty="0">
              <a:latin typeface="+mj-ea"/>
              <a:ea typeface="+mj-ea"/>
            </a:endParaRPr>
          </a:p>
          <a:p>
            <a:endParaRPr lang="en-US" altLang="ko-KR" sz="25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endParaRPr lang="en-US" altLang="ko-KR" sz="2500" dirty="0">
              <a:latin typeface="서울한강체 M" panose="02020603020101020101" pitchFamily="18" charset="-127"/>
              <a:ea typeface="서울한강체 M" panose="02020603020101020101" pitchFamily="18" charset="-127"/>
            </a:endParaRPr>
          </a:p>
          <a:p>
            <a:r>
              <a:rPr lang="en-US" altLang="ko-KR" sz="4000" dirty="0">
                <a:latin typeface="+mn-ea"/>
              </a:rPr>
              <a:t>1. </a:t>
            </a:r>
            <a:r>
              <a:rPr lang="ko-KR" altLang="en-US" sz="4000" dirty="0">
                <a:latin typeface="+mn-ea"/>
              </a:rPr>
              <a:t>졸업자격 취득 내규</a:t>
            </a:r>
            <a:r>
              <a:rPr lang="zh-CN" altLang="en-US" sz="4000" dirty="0">
                <a:latin typeface="+mn-ea"/>
              </a:rPr>
              <a:t>（</a:t>
            </a:r>
            <a:r>
              <a:rPr lang="ko-KR" altLang="en-US" sz="4000" dirty="0">
                <a:latin typeface="+mn-ea"/>
              </a:rPr>
              <a:t>개정</a:t>
            </a:r>
            <a:r>
              <a:rPr lang="en-US" altLang="ko-KR" sz="4000" dirty="0">
                <a:latin typeface="+mn-ea"/>
              </a:rPr>
              <a:t>)</a:t>
            </a:r>
          </a:p>
          <a:p>
            <a:endParaRPr lang="en-US" altLang="ko-KR" sz="2500" dirty="0">
              <a:latin typeface="+mn-ea"/>
            </a:endParaRPr>
          </a:p>
          <a:p>
            <a:r>
              <a:rPr lang="en-US" altLang="ko-KR" sz="4000" dirty="0">
                <a:latin typeface="+mn-ea"/>
              </a:rPr>
              <a:t>2. </a:t>
            </a:r>
            <a:r>
              <a:rPr lang="ko-KR" altLang="en-US" sz="4000" dirty="0">
                <a:latin typeface="+mn-ea"/>
              </a:rPr>
              <a:t>성적우수장학금</a:t>
            </a:r>
            <a:endParaRPr lang="en-US" altLang="ko-KR" sz="4000" dirty="0">
              <a:latin typeface="+mn-ea"/>
            </a:endParaRPr>
          </a:p>
          <a:p>
            <a:endParaRPr lang="en-US" altLang="ko-KR" sz="4000" dirty="0">
              <a:latin typeface="+mn-ea"/>
            </a:endParaRPr>
          </a:p>
          <a:p>
            <a:r>
              <a:rPr lang="en-US" altLang="ko-KR" sz="4000" dirty="0">
                <a:latin typeface="+mn-ea"/>
              </a:rPr>
              <a:t>3. </a:t>
            </a:r>
            <a:r>
              <a:rPr lang="ko-KR" altLang="en-US" sz="4000" dirty="0">
                <a:latin typeface="+mn-ea"/>
              </a:rPr>
              <a:t>국내외 타 대학 취득학점 인정</a:t>
            </a:r>
            <a:endParaRPr lang="en-US" altLang="ko-KR" sz="4000" dirty="0">
              <a:latin typeface="+mn-ea"/>
            </a:endParaRPr>
          </a:p>
          <a:p>
            <a:r>
              <a:rPr lang="en-US" altLang="ko-KR" sz="4000" dirty="0">
                <a:latin typeface="+mn-ea"/>
              </a:rPr>
              <a:t>    </a:t>
            </a:r>
            <a:r>
              <a:rPr lang="en-US" altLang="ko-KR" sz="2800" dirty="0">
                <a:latin typeface="+mn-ea"/>
              </a:rPr>
              <a:t>• </a:t>
            </a:r>
            <a:r>
              <a:rPr lang="ko-KR" altLang="en-US" sz="2800" dirty="0">
                <a:latin typeface="+mn-ea"/>
              </a:rPr>
              <a:t>전체유의사항</a:t>
            </a:r>
            <a:endParaRPr lang="en-US" altLang="ko-KR" sz="2800" dirty="0">
              <a:latin typeface="+mn-ea"/>
            </a:endParaRPr>
          </a:p>
          <a:p>
            <a:r>
              <a:rPr lang="en-US" altLang="ko-KR" sz="2800" dirty="0">
                <a:latin typeface="+mn-ea"/>
              </a:rPr>
              <a:t>      • </a:t>
            </a:r>
            <a:r>
              <a:rPr lang="ko-KR" altLang="en-US" sz="2800" dirty="0">
                <a:latin typeface="+mn-ea"/>
              </a:rPr>
              <a:t>국외대학 교환학생</a:t>
            </a:r>
            <a:endParaRPr lang="en-US" altLang="ko-KR" sz="2800" dirty="0">
              <a:latin typeface="+mn-ea"/>
            </a:endParaRPr>
          </a:p>
          <a:p>
            <a:r>
              <a:rPr lang="en-US" altLang="ko-KR" sz="2800" dirty="0">
                <a:latin typeface="+mn-ea"/>
              </a:rPr>
              <a:t>      • </a:t>
            </a:r>
            <a:r>
              <a:rPr lang="ko-KR" altLang="en-US" sz="2800" dirty="0">
                <a:latin typeface="+mn-ea"/>
              </a:rPr>
              <a:t>국내 타 대학 계절학기</a:t>
            </a:r>
            <a:endParaRPr lang="en-US" altLang="ko-KR" sz="2800" dirty="0">
              <a:latin typeface="+mn-ea"/>
            </a:endParaRPr>
          </a:p>
        </p:txBody>
      </p:sp>
      <p:pic>
        <p:nvPicPr>
          <p:cNvPr id="4" name="Picture 6" descr="http://africanbrains.net/wp-content/uploads/2013/01/China-flag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086" cy="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inese Dragon Pattern Royalty Free Stock Vector Art Illust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b="36189"/>
          <a:stretch/>
        </p:blipFill>
        <p:spPr bwMode="auto">
          <a:xfrm flipH="1">
            <a:off x="7298082" y="4949214"/>
            <a:ext cx="1845918" cy="1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1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8.0|5.9|4.8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1379</Words>
  <Application>Microsoft Office PowerPoint</Application>
  <PresentationFormat>화면 슬라이드 쇼(4:3)</PresentationFormat>
  <Paragraphs>297</Paragraphs>
  <Slides>23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휴먼모음T</vt:lpstr>
      <vt:lpstr>Arial Unicode MS</vt:lpstr>
      <vt:lpstr>서울한강체 M</vt:lpstr>
      <vt:lpstr>08서울한강체 M</vt:lpstr>
      <vt:lpstr>Times New Roman</vt:lpstr>
      <vt:lpstr>나눔바른고딕 Light</vt:lpstr>
      <vt:lpstr>맑은 고딕</vt:lpstr>
      <vt:lpstr>HY헤드라인M</vt:lpstr>
      <vt:lpstr>宋体</vt:lpstr>
      <vt:lpstr>Wingdings</vt:lpstr>
      <vt:lpstr>Arial</vt:lpstr>
      <vt:lpstr>Office 테마</vt:lpstr>
      <vt:lpstr>2018 중어중문학과  전공진입생 설명회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중어중문학과  졸업자격 취득내규</vt:lpstr>
      <vt:lpstr>17학번 졸업요건</vt:lpstr>
      <vt:lpstr>성적우수장학금</vt:lpstr>
      <vt:lpstr>PowerPoint 프레젠테이션</vt:lpstr>
      <vt:lpstr>PowerPoint 프레젠테이션</vt:lpstr>
      <vt:lpstr>PowerPoint 프레젠테이션</vt:lpstr>
      <vt:lpstr>PowerPoint 프레젠테이션</vt:lpstr>
      <vt:lpstr>국내외 타 대학 취득학점 인정</vt:lpstr>
      <vt:lpstr>전체 유의사항</vt:lpstr>
      <vt:lpstr>국외대학 교환학생</vt:lpstr>
      <vt:lpstr>국내 타 대학 계절학기</vt:lpstr>
      <vt:lpstr>예정조서, 인정조서 면담 진행</vt:lpstr>
      <vt:lpstr>중문과 학생 필수 숙지사항</vt:lpstr>
      <vt:lpstr>감사합니다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김성식</dc:creator>
  <cp:lastModifiedBy>Windows 사용자</cp:lastModifiedBy>
  <cp:revision>231</cp:revision>
  <cp:lastPrinted>2017-02-16T03:59:55Z</cp:lastPrinted>
  <dcterms:created xsi:type="dcterms:W3CDTF">2016-11-09T19:57:46Z</dcterms:created>
  <dcterms:modified xsi:type="dcterms:W3CDTF">2018-10-04T04:29:21Z</dcterms:modified>
</cp:coreProperties>
</file>