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8"/>
  </p:notesMasterIdLst>
  <p:sldIdLst>
    <p:sldId id="257" r:id="rId3"/>
    <p:sldId id="304" r:id="rId4"/>
    <p:sldId id="297" r:id="rId5"/>
    <p:sldId id="298" r:id="rId6"/>
    <p:sldId id="286" r:id="rId7"/>
    <p:sldId id="308" r:id="rId8"/>
    <p:sldId id="309" r:id="rId9"/>
    <p:sldId id="299" r:id="rId10"/>
    <p:sldId id="302" r:id="rId11"/>
    <p:sldId id="303" r:id="rId12"/>
    <p:sldId id="306" r:id="rId13"/>
    <p:sldId id="305" r:id="rId14"/>
    <p:sldId id="290" r:id="rId15"/>
    <p:sldId id="291" r:id="rId16"/>
    <p:sldId id="284" r:id="rId17"/>
    <p:sldId id="281" r:id="rId18"/>
    <p:sldId id="307" r:id="rId19"/>
    <p:sldId id="282" r:id="rId20"/>
    <p:sldId id="293" r:id="rId21"/>
    <p:sldId id="294" r:id="rId22"/>
    <p:sldId id="296" r:id="rId23"/>
    <p:sldId id="295" r:id="rId24"/>
    <p:sldId id="310" r:id="rId25"/>
    <p:sldId id="311" r:id="rId26"/>
    <p:sldId id="280" r:id="rId2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2A60"/>
    <a:srgbClr val="74B7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밝은 스타일 2 - 강조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보통 스타일 3 - 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테마 스타일 1 - 강조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열1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0067C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622-44C4-9B29-E2E665E40233}"/>
              </c:ext>
            </c:extLst>
          </c:dPt>
          <c:dPt>
            <c:idx val="1"/>
            <c:bubble3D val="0"/>
            <c:spPr>
              <a:solidFill>
                <a:srgbClr val="44AFB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622-44C4-9B29-E2E665E40233}"/>
              </c:ext>
            </c:extLst>
          </c:dPt>
          <c:dPt>
            <c:idx val="2"/>
            <c:bubble3D val="0"/>
            <c:spPr>
              <a:solidFill>
                <a:srgbClr val="6FBD4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622-44C4-9B29-E2E665E40233}"/>
              </c:ext>
            </c:extLst>
          </c:dPt>
          <c:dPt>
            <c:idx val="3"/>
            <c:bubble3D val="0"/>
            <c:spPr>
              <a:solidFill>
                <a:srgbClr val="C19F3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622-44C4-9B29-E2E665E40233}"/>
              </c:ext>
            </c:extLst>
          </c:dPt>
          <c:dPt>
            <c:idx val="4"/>
            <c:bubble3D val="0"/>
            <c:spPr>
              <a:solidFill>
                <a:srgbClr val="BFBFB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3622-44C4-9B29-E2E665E40233}"/>
              </c:ext>
            </c:extLst>
          </c:dPt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17</c:v>
                </c:pt>
                <c:pt idx="1">
                  <c:v>21</c:v>
                </c:pt>
                <c:pt idx="2">
                  <c:v>32</c:v>
                </c:pt>
                <c:pt idx="3">
                  <c:v>34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622-44C4-9B29-E2E665E402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dirty="0" smtClean="0"/>
              <a:t>2016~2018</a:t>
            </a:r>
            <a:r>
              <a:rPr lang="ko-KR" altLang="en-US" dirty="0" smtClean="0"/>
              <a:t>년 졸업생 취업 </a:t>
            </a:r>
            <a:r>
              <a:rPr lang="ko-KR" altLang="en-US" dirty="0"/>
              <a:t>현황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졸업생 취업 현황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9CD8-4EF6-81F3-37D5C70E0CE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9CD8-4EF6-81F3-37D5C70E0CE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9CD8-4EF6-81F3-37D5C70E0CE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CD8-4EF6-81F3-37D5C70E0CE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9CD8-4EF6-81F3-37D5C70E0CE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CD8-4EF6-81F3-37D5C70E0CE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CD8-4EF6-81F3-37D5C70E0CE3}"/>
              </c:ext>
            </c:extLst>
          </c:dPt>
          <c:dLbls>
            <c:dLbl>
              <c:idx val="0"/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F2855BA-F0BD-4C47-BAD4-C7070BD9CADB}" type="CATEGORYNAME">
                      <a:rPr lang="ko-KR" altLang="en-US"/>
                      <a:pPr>
                        <a:defRPr/>
                      </a:pPr>
                      <a:t>[범주 이름]</a:t>
                    </a:fld>
                    <a:r>
                      <a:rPr lang="ko-KR" altLang="en-US" baseline="0" dirty="0"/>
                      <a:t>
</a:t>
                    </a:r>
                    <a:r>
                      <a:rPr lang="en-US" altLang="ko-KR" baseline="0" dirty="0" smtClean="0"/>
                      <a:t>80</a:t>
                    </a:r>
                    <a:r>
                      <a:rPr lang="ko-KR" altLang="en-US" baseline="0" dirty="0" smtClean="0"/>
                      <a:t>명</a:t>
                    </a:r>
                    <a:r>
                      <a:rPr lang="en-US" altLang="ko-KR" baseline="0" dirty="0" smtClean="0"/>
                      <a:t>(</a:t>
                    </a:r>
                    <a:fld id="{CF030E14-A044-4D75-B7F1-2E7BAE701528}" type="PERCENTAGE">
                      <a:rPr lang="en-US" altLang="ko-KR" baseline="0" smtClean="0"/>
                      <a:pPr>
                        <a:defRPr/>
                      </a:pPr>
                      <a:t>[백분율]</a:t>
                    </a:fld>
                    <a:r>
                      <a:rPr lang="en-US" altLang="ko-KR" baseline="0" dirty="0" smtClean="0"/>
                      <a:t>)</a:t>
                    </a: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9CD8-4EF6-81F3-37D5C70E0CE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7190EEBB-61E9-4580-9701-E12C4142C70F}" type="CATEGORYNAME">
                      <a:rPr lang="ko-KR" altLang="en-US"/>
                      <a:pPr/>
                      <a:t>[범주 이름]</a:t>
                    </a:fld>
                    <a:r>
                      <a:rPr lang="ko-KR" altLang="en-US" baseline="0"/>
                      <a:t>
</a:t>
                    </a:r>
                    <a:r>
                      <a:rPr lang="en-US" altLang="ko-KR" baseline="0" smtClean="0"/>
                      <a:t>131</a:t>
                    </a:r>
                    <a:r>
                      <a:rPr lang="ko-KR" altLang="en-US" baseline="0" smtClean="0"/>
                      <a:t>명</a:t>
                    </a:r>
                    <a:r>
                      <a:rPr lang="en-US" altLang="ko-KR" baseline="0" smtClean="0"/>
                      <a:t>(</a:t>
                    </a:r>
                    <a:fld id="{B6B45C06-3282-46DD-870D-CEB3135C7AEC}" type="PERCENTAGE">
                      <a:rPr lang="en-US" altLang="ko-KR" baseline="0" smtClean="0"/>
                      <a:pPr/>
                      <a:t>[백분율]</a:t>
                    </a:fld>
                    <a:r>
                      <a:rPr lang="en-US" altLang="ko-KR" baseline="0" smtClean="0"/>
                      <a:t>)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9CD8-4EF6-81F3-37D5C70E0CE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6BCF5760-3745-44CB-B991-D9F8AF6343C4}" type="CATEGORYNAME">
                      <a:rPr lang="ko-KR" altLang="en-US"/>
                      <a:pPr/>
                      <a:t>[범주 이름]</a:t>
                    </a:fld>
                    <a:r>
                      <a:rPr lang="ko-KR" altLang="en-US" baseline="0"/>
                      <a:t>
</a:t>
                    </a:r>
                    <a:r>
                      <a:rPr lang="en-US" altLang="ko-KR" baseline="0" smtClean="0"/>
                      <a:t>31</a:t>
                    </a:r>
                    <a:r>
                      <a:rPr lang="ko-KR" altLang="en-US" baseline="0" smtClean="0"/>
                      <a:t>명</a:t>
                    </a:r>
                    <a:r>
                      <a:rPr lang="en-US" altLang="ko-KR" baseline="0" smtClean="0"/>
                      <a:t>(</a:t>
                    </a:r>
                    <a:fld id="{86ABA1B7-71BC-4160-B210-99C367651F54}" type="PERCENTAGE">
                      <a:rPr lang="en-US" altLang="ko-KR" baseline="0" smtClean="0"/>
                      <a:pPr/>
                      <a:t>[백분율]</a:t>
                    </a:fld>
                    <a:r>
                      <a:rPr lang="en-US" altLang="ko-KR" baseline="0" smtClean="0"/>
                      <a:t>)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9CD8-4EF6-81F3-37D5C70E0CE3}"/>
                </c:ext>
              </c:extLst>
            </c:dLbl>
            <c:dLbl>
              <c:idx val="3"/>
              <c:layout>
                <c:manualLayout>
                  <c:x val="-3.8821135439440678E-2"/>
                  <c:y val="-1.0078245274334784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234B2BD-2CA5-4818-999A-916E9F4ED715}" type="CATEGORYNAME">
                      <a:rPr lang="ko-KR" altLang="en-US"/>
                      <a:pPr>
                        <a:defRPr/>
                      </a:pPr>
                      <a:t>[범주 이름]</a:t>
                    </a:fld>
                    <a:r>
                      <a:rPr lang="ko-KR" altLang="en-US" baseline="0" dirty="0"/>
                      <a:t>
</a:t>
                    </a:r>
                    <a:r>
                      <a:rPr lang="en-US" altLang="ko-KR" baseline="0" dirty="0" smtClean="0"/>
                      <a:t>96</a:t>
                    </a:r>
                    <a:r>
                      <a:rPr lang="ko-KR" altLang="en-US" baseline="0" dirty="0" smtClean="0"/>
                      <a:t>명</a:t>
                    </a:r>
                    <a:r>
                      <a:rPr lang="en-US" altLang="ko-KR" baseline="0" dirty="0" smtClean="0"/>
                      <a:t>(</a:t>
                    </a:r>
                    <a:fld id="{FB85A14E-3758-47F3-B99E-0FA7E07DEB91}" type="PERCENTAGE">
                      <a:rPr lang="en-US" altLang="ko-KR" baseline="0" smtClean="0"/>
                      <a:pPr>
                        <a:defRPr/>
                      </a:pPr>
                      <a:t>[백분율]</a:t>
                    </a:fld>
                    <a:r>
                      <a:rPr lang="en-US" altLang="ko-KR" baseline="0" dirty="0" smtClean="0"/>
                      <a:t>)</a:t>
                    </a: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4408072915074593"/>
                      <c:h val="0.1170179503864649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9CD8-4EF6-81F3-37D5C70E0CE3}"/>
                </c:ext>
              </c:extLst>
            </c:dLbl>
            <c:dLbl>
              <c:idx val="4"/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AD7ECA9-CE30-4C39-9604-0380152F341A}" type="CATEGORYNAME">
                      <a:rPr lang="ko-KR" altLang="en-US"/>
                      <a:pPr>
                        <a:defRPr/>
                      </a:pPr>
                      <a:t>[범주 이름]</a:t>
                    </a:fld>
                    <a:r>
                      <a:rPr lang="ko-KR" altLang="en-US" baseline="0" dirty="0"/>
                      <a:t>
</a:t>
                    </a:r>
                    <a:r>
                      <a:rPr lang="en-US" altLang="ko-KR" baseline="0" dirty="0" smtClean="0"/>
                      <a:t>46</a:t>
                    </a:r>
                    <a:r>
                      <a:rPr lang="ko-KR" altLang="en-US" baseline="0" dirty="0" smtClean="0"/>
                      <a:t>명</a:t>
                    </a:r>
                    <a:r>
                      <a:rPr lang="en-US" altLang="ko-KR" baseline="0" dirty="0" smtClean="0"/>
                      <a:t>(</a:t>
                    </a:r>
                    <a:fld id="{2F9EF5D4-6A68-4334-91DA-2A138D91AF1A}" type="PERCENTAGE">
                      <a:rPr lang="en-US" altLang="ko-KR" baseline="0" smtClean="0"/>
                      <a:pPr>
                        <a:defRPr/>
                      </a:pPr>
                      <a:t>[백분율]</a:t>
                    </a:fld>
                    <a:r>
                      <a:rPr lang="en-US" altLang="ko-KR" baseline="0" dirty="0" smtClean="0"/>
                      <a:t>)</a:t>
                    </a: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9CD8-4EF6-81F3-37D5C70E0CE3}"/>
                </c:ext>
              </c:extLst>
            </c:dLbl>
            <c:dLbl>
              <c:idx val="5"/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9DAB80D-8E4F-4367-8E5E-26FE3F87F83D}" type="CATEGORYNAME">
                      <a:rPr lang="ko-KR" altLang="en-US"/>
                      <a:pPr>
                        <a:defRPr/>
                      </a:pPr>
                      <a:t>[범주 이름]</a:t>
                    </a:fld>
                    <a:r>
                      <a:rPr lang="ko-KR" altLang="en-US" baseline="0"/>
                      <a:t>
</a:t>
                    </a:r>
                    <a:r>
                      <a:rPr lang="en-US" altLang="ko-KR" baseline="0" smtClean="0"/>
                      <a:t>8</a:t>
                    </a:r>
                    <a:r>
                      <a:rPr lang="ko-KR" altLang="en-US" baseline="0" smtClean="0"/>
                      <a:t>명</a:t>
                    </a:r>
                    <a:r>
                      <a:rPr lang="en-US" altLang="ko-KR" baseline="0" smtClean="0"/>
                      <a:t>(</a:t>
                    </a:r>
                    <a:fld id="{E6130DCF-11A7-44E3-8F1E-6C8A4296C1B2}" type="PERCENTAGE">
                      <a:rPr lang="en-US" altLang="ko-KR" baseline="0" smtClean="0"/>
                      <a:pPr>
                        <a:defRPr/>
                      </a:pPr>
                      <a:t>[백분율]</a:t>
                    </a:fld>
                    <a:r>
                      <a:rPr lang="en-US" altLang="ko-KR" baseline="0" smtClean="0"/>
                      <a:t>)</a:t>
                    </a: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9CD8-4EF6-81F3-37D5C70E0CE3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B8215E16-091F-4C79-8A7A-2F2CD7D932E4}" type="CATEGORYNAME">
                      <a:rPr lang="ko-KR" altLang="en-US"/>
                      <a:pPr/>
                      <a:t>[범주 이름]</a:t>
                    </a:fld>
                    <a:r>
                      <a:rPr lang="ko-KR" altLang="en-US" baseline="0"/>
                      <a:t>
</a:t>
                    </a:r>
                    <a:r>
                      <a:rPr lang="en-US" altLang="ko-KR" baseline="0" smtClean="0"/>
                      <a:t>90</a:t>
                    </a:r>
                    <a:r>
                      <a:rPr lang="ko-KR" altLang="en-US" baseline="0" smtClean="0"/>
                      <a:t>명</a:t>
                    </a:r>
                    <a:r>
                      <a:rPr lang="en-US" altLang="ko-KR" baseline="0" smtClean="0"/>
                      <a:t>(</a:t>
                    </a:r>
                    <a:fld id="{48AC38A2-5CFF-4595-85E9-47E8606D5BDC}" type="PERCENTAGE">
                      <a:rPr lang="en-US" altLang="ko-KR" baseline="0" smtClean="0"/>
                      <a:pPr/>
                      <a:t>[백분율]</a:t>
                    </a:fld>
                    <a:r>
                      <a:rPr lang="en-US" altLang="ko-KR" baseline="0" smtClean="0"/>
                      <a:t>)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CD8-4EF6-81F3-37D5C70E0CE3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Sheet1!$A$2:$A$8</c:f>
              <c:strCache>
                <c:ptCount val="7"/>
                <c:pt idx="0">
                  <c:v>금융계</c:v>
                </c:pt>
                <c:pt idx="1">
                  <c:v>공사/공무원/공공기관</c:v>
                </c:pt>
                <c:pt idx="2">
                  <c:v>회계/법무/세무법인</c:v>
                </c:pt>
                <c:pt idx="3">
                  <c:v>10대그룹</c:v>
                </c:pt>
                <c:pt idx="4">
                  <c:v>대기업</c:v>
                </c:pt>
                <c:pt idx="5">
                  <c:v>외국계기업</c:v>
                </c:pt>
                <c:pt idx="6">
                  <c:v>중견/중소기업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80</c:v>
                </c:pt>
                <c:pt idx="1">
                  <c:v>131</c:v>
                </c:pt>
                <c:pt idx="2">
                  <c:v>31</c:v>
                </c:pt>
                <c:pt idx="3">
                  <c:v>96</c:v>
                </c:pt>
                <c:pt idx="4">
                  <c:v>46</c:v>
                </c:pt>
                <c:pt idx="5">
                  <c:v>8</c:v>
                </c:pt>
                <c:pt idx="6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D8-4EF6-81F3-37D5C70E0C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10대그룹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6F5-4009-B4B9-886C1816D3D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6F5-4009-B4B9-886C1816D3D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06F5-4009-B4B9-886C1816D3D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6F5-4009-B4B9-886C1816D3D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06F5-4009-B4B9-886C1816D3D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06F5-4009-B4B9-886C1816D3D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6F5-4009-B4B9-886C1816D3D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06F5-4009-B4B9-886C1816D3DE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6F5-4009-B4B9-886C1816D3DE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6F5-4009-B4B9-886C1816D3DE}"/>
              </c:ext>
            </c:extLst>
          </c:dPt>
          <c:dLbls>
            <c:dLbl>
              <c:idx val="0"/>
              <c:layout>
                <c:manualLayout>
                  <c:x val="4.5140799853237941E-2"/>
                  <c:y val="1.5561999557647078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AED9CB5-6D9D-43E1-871A-3D7FE3BC77D7}" type="CATEGORYNAME">
                      <a:rPr lang="ko-KR" altLang="en-US"/>
                      <a:pPr>
                        <a:defRPr/>
                      </a:pPr>
                      <a:t>[범주 이름]</a:t>
                    </a:fld>
                    <a:r>
                      <a:rPr lang="ko-KR" altLang="en-US" baseline="0" dirty="0"/>
                      <a:t>
</a:t>
                    </a:r>
                    <a:r>
                      <a:rPr lang="en-US" altLang="ko-KR" baseline="0" dirty="0" smtClean="0"/>
                      <a:t>27</a:t>
                    </a:r>
                    <a:r>
                      <a:rPr lang="ko-KR" altLang="en-US" baseline="0" dirty="0" smtClean="0"/>
                      <a:t>명</a:t>
                    </a:r>
                    <a:r>
                      <a:rPr lang="en-US" altLang="ko-KR" baseline="0" dirty="0" smtClean="0"/>
                      <a:t>(</a:t>
                    </a:r>
                    <a:fld id="{752AFAF3-9F73-486F-811C-33309500C603}" type="PERCENTAGE">
                      <a:rPr lang="en-US" altLang="ko-KR" baseline="0" smtClean="0"/>
                      <a:pPr>
                        <a:defRPr/>
                      </a:pPr>
                      <a:t>[백분율]</a:t>
                    </a:fld>
                    <a:r>
                      <a:rPr lang="en-US" altLang="ko-KR" baseline="0" dirty="0" smtClean="0"/>
                      <a:t>)</a:t>
                    </a: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2847998073747935"/>
                      <c:h val="0.1152723462246732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6F5-4009-B4B9-886C1816D3DE}"/>
                </c:ext>
              </c:extLst>
            </c:dLbl>
            <c:dLbl>
              <c:idx val="1"/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5FCBBBF-64E4-4ADB-93BE-63C0600A0C39}" type="CATEGORYNAME">
                      <a:rPr lang="ko-KR" altLang="en-US"/>
                      <a:pPr>
                        <a:defRPr/>
                      </a:pPr>
                      <a:t>[범주 이름]</a:t>
                    </a:fld>
                    <a:r>
                      <a:rPr lang="ko-KR" altLang="en-US" baseline="0" dirty="0"/>
                      <a:t>
</a:t>
                    </a:r>
                    <a:r>
                      <a:rPr lang="en-US" altLang="ko-KR" baseline="0" dirty="0" smtClean="0"/>
                      <a:t>10</a:t>
                    </a:r>
                    <a:r>
                      <a:rPr lang="ko-KR" altLang="en-US" baseline="0" dirty="0" smtClean="0"/>
                      <a:t>명</a:t>
                    </a:r>
                    <a:r>
                      <a:rPr lang="en-US" altLang="ko-KR" baseline="0" dirty="0" smtClean="0"/>
                      <a:t>(</a:t>
                    </a:r>
                    <a:fld id="{9B7EAC97-1CA1-4512-89D5-55CD32731D30}" type="PERCENTAGE">
                      <a:rPr lang="en-US" altLang="ko-KR" baseline="0" smtClean="0"/>
                      <a:pPr>
                        <a:defRPr/>
                      </a:pPr>
                      <a:t>[백분율]</a:t>
                    </a:fld>
                    <a:r>
                      <a:rPr lang="en-US" altLang="ko-KR" baseline="0" dirty="0" smtClean="0"/>
                      <a:t>)</a:t>
                    </a: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9.6824206567602281E-2"/>
                      <c:h val="0.1100850130387908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6F5-4009-B4B9-886C1816D3DE}"/>
                </c:ext>
              </c:extLst>
            </c:dLbl>
            <c:dLbl>
              <c:idx val="2"/>
              <c:layout>
                <c:manualLayout>
                  <c:x val="7.9360438451660131E-2"/>
                  <c:y val="6.4841664823528681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FD2857A-D99D-4185-B71F-4321BE879EDE}" type="CATEGORYNAME">
                      <a:rPr lang="en-US" altLang="ko-KR"/>
                      <a:pPr>
                        <a:defRPr/>
                      </a:pPr>
                      <a:t>[범주 이름]</a:t>
                    </a:fld>
                    <a:r>
                      <a:rPr lang="en-US" altLang="ko-KR" baseline="0" dirty="0"/>
                      <a:t>
</a:t>
                    </a:r>
                    <a:r>
                      <a:rPr lang="en-US" altLang="ko-KR" baseline="0" dirty="0" smtClean="0"/>
                      <a:t>3</a:t>
                    </a:r>
                    <a:r>
                      <a:rPr lang="ko-KR" altLang="en-US" baseline="0" dirty="0" smtClean="0"/>
                      <a:t>명</a:t>
                    </a:r>
                    <a:r>
                      <a:rPr lang="en-US" altLang="ko-KR" baseline="0" dirty="0" smtClean="0"/>
                      <a:t>(</a:t>
                    </a:r>
                    <a:fld id="{755CF532-FCD5-44E1-9664-3A43D863D5A8}" type="PERCENTAGE">
                      <a:rPr lang="en-US" altLang="ko-KR" baseline="0" smtClean="0"/>
                      <a:pPr>
                        <a:defRPr/>
                      </a:pPr>
                      <a:t>[백분율]</a:t>
                    </a:fld>
                    <a:r>
                      <a:rPr lang="en-US" altLang="ko-KR" baseline="0" dirty="0" smtClean="0"/>
                      <a:t>)</a:t>
                    </a: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0698702073014126"/>
                      <c:h val="0.1022795061740497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06F5-4009-B4B9-886C1816D3DE}"/>
                </c:ext>
              </c:extLst>
            </c:dLbl>
            <c:dLbl>
              <c:idx val="3"/>
              <c:layout>
                <c:manualLayout>
                  <c:x val="8.1544670702623265E-2"/>
                  <c:y val="-4.0201627964872359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BF9B5CC-B6B1-4279-AB11-C52C68B9B7DC}" type="CATEGORYNAME">
                      <a:rPr lang="en-US" altLang="ko-KR"/>
                      <a:pPr>
                        <a:defRPr/>
                      </a:pPr>
                      <a:t>[범주 이름]</a:t>
                    </a:fld>
                    <a:r>
                      <a:rPr lang="en-US" altLang="ko-KR" baseline="0" dirty="0"/>
                      <a:t>
</a:t>
                    </a:r>
                    <a:r>
                      <a:rPr lang="en-US" altLang="ko-KR" baseline="0" dirty="0" smtClean="0"/>
                      <a:t>1</a:t>
                    </a:r>
                    <a:r>
                      <a:rPr lang="ko-KR" altLang="en-US" baseline="0" dirty="0" smtClean="0"/>
                      <a:t>명</a:t>
                    </a:r>
                    <a:r>
                      <a:rPr lang="en-US" altLang="ko-KR" baseline="0" dirty="0" smtClean="0"/>
                      <a:t>(</a:t>
                    </a:r>
                    <a:fld id="{B3327A28-2C8A-4CE1-BB23-E7046D70ACA2}" type="PERCENTAGE">
                      <a:rPr lang="en-US" altLang="ko-KR" baseline="0" smtClean="0"/>
                      <a:pPr>
                        <a:defRPr/>
                      </a:pPr>
                      <a:t>[백분율]</a:t>
                    </a:fld>
                    <a:r>
                      <a:rPr lang="en-US" altLang="ko-KR" baseline="0" dirty="0" smtClean="0"/>
                      <a:t>)</a:t>
                    </a: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9.1098307649972482E-2"/>
                      <c:h val="0.1048731727669909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06F5-4009-B4B9-886C1816D3DE}"/>
                </c:ext>
              </c:extLst>
            </c:dLbl>
            <c:dLbl>
              <c:idx val="4"/>
              <c:layout>
                <c:manualLayout>
                  <c:x val="-8.3000825536598793E-2"/>
                  <c:y val="3.1494522730514611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13B113A-EF0C-446E-AA56-B8D9040A049D}" type="CATEGORYNAME">
                      <a:rPr lang="ko-KR" altLang="en-US"/>
                      <a:pPr>
                        <a:defRPr/>
                      </a:pPr>
                      <a:t>[범주 이름]</a:t>
                    </a:fld>
                    <a:r>
                      <a:rPr lang="ko-KR" altLang="en-US" baseline="0" dirty="0"/>
                      <a:t>
</a:t>
                    </a:r>
                    <a:r>
                      <a:rPr lang="en-US" altLang="ko-KR" baseline="0" dirty="0" smtClean="0"/>
                      <a:t>28</a:t>
                    </a:r>
                    <a:r>
                      <a:rPr lang="ko-KR" altLang="en-US" baseline="0" dirty="0" smtClean="0"/>
                      <a:t>명</a:t>
                    </a:r>
                    <a:r>
                      <a:rPr lang="en-US" altLang="ko-KR" baseline="0" dirty="0" smtClean="0"/>
                      <a:t>(</a:t>
                    </a:r>
                    <a:fld id="{E28F8818-90C7-4D45-B46C-D3A8BB516EAB}" type="PERCENTAGE">
                      <a:rPr lang="en-US" altLang="ko-KR" baseline="0" smtClean="0"/>
                      <a:pPr>
                        <a:defRPr/>
                      </a:pPr>
                      <a:t>[백분율]</a:t>
                    </a:fld>
                    <a:r>
                      <a:rPr lang="en-US" altLang="ko-KR" baseline="0" dirty="0" smtClean="0"/>
                      <a:t>)</a:t>
                    </a: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0081303889194643"/>
                      <c:h val="0.1144984117832962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06F5-4009-B4B9-886C1816D3DE}"/>
                </c:ext>
              </c:extLst>
            </c:dLbl>
            <c:dLbl>
              <c:idx val="5"/>
              <c:layout>
                <c:manualLayout>
                  <c:x val="-8.0816593285635688E-2"/>
                  <c:y val="0.11930877091713274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B0CD692-8467-4EE8-AAF7-37B43574971D}" type="CATEGORYNAME">
                      <a:rPr lang="ko-KR" altLang="en-US" dirty="0"/>
                      <a:pPr>
                        <a:defRPr/>
                      </a:pPr>
                      <a:t>[범주 이름]</a:t>
                    </a:fld>
                    <a:r>
                      <a:rPr lang="ko-KR" altLang="en-US" baseline="0" dirty="0"/>
                      <a:t>
</a:t>
                    </a:r>
                    <a:r>
                      <a:rPr lang="en-US" altLang="ko-KR" baseline="0" dirty="0" smtClean="0"/>
                      <a:t>3</a:t>
                    </a:r>
                    <a:r>
                      <a:rPr lang="ko-KR" altLang="en-US" baseline="0" dirty="0" smtClean="0"/>
                      <a:t>명</a:t>
                    </a:r>
                    <a:r>
                      <a:rPr lang="en-US" altLang="ko-KR" baseline="0" dirty="0" smtClean="0"/>
                      <a:t>(</a:t>
                    </a:r>
                    <a:fld id="{C6F53F3B-EE64-4700-991B-E3043F78ED70}" type="PERCENTAGE">
                      <a:rPr lang="en-US" altLang="ko-KR" baseline="0" smtClean="0"/>
                      <a:pPr>
                        <a:defRPr/>
                      </a:pPr>
                      <a:t>[백분율]</a:t>
                    </a:fld>
                    <a:r>
                      <a:rPr lang="en-US" altLang="ko-KR" baseline="0" dirty="0" smtClean="0"/>
                      <a:t>)</a:t>
                    </a: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9.2202692166574923E-2"/>
                      <c:h val="0.1048976909108692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6F5-4009-B4B9-886C1816D3DE}"/>
                </c:ext>
              </c:extLst>
            </c:dLbl>
            <c:dLbl>
              <c:idx val="6"/>
              <c:layout>
                <c:manualLayout>
                  <c:x val="-0.16818588332416073"/>
                  <c:y val="3.6311434414034532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DD0A433-09AF-4D13-BE2C-813793D53A3C}" type="CATEGORYNAME">
                      <a:rPr lang="ko-KR" altLang="en-US"/>
                      <a:pPr>
                        <a:defRPr/>
                      </a:pPr>
                      <a:t>[범주 이름]</a:t>
                    </a:fld>
                    <a:r>
                      <a:rPr lang="ko-KR" altLang="en-US" baseline="0" dirty="0"/>
                      <a:t>
</a:t>
                    </a:r>
                    <a:r>
                      <a:rPr lang="en-US" altLang="ko-KR" baseline="0" dirty="0" smtClean="0"/>
                      <a:t>2</a:t>
                    </a:r>
                    <a:r>
                      <a:rPr lang="ko-KR" altLang="en-US" baseline="0" dirty="0" smtClean="0"/>
                      <a:t>명</a:t>
                    </a:r>
                    <a:r>
                      <a:rPr lang="en-US" altLang="ko-KR" baseline="0" dirty="0" smtClean="0"/>
                      <a:t>(</a:t>
                    </a:r>
                    <a:fld id="{E2D202AE-7D0B-4C29-932C-6D14E78DB452}" type="PERCENTAGE">
                      <a:rPr lang="en-US" altLang="ko-KR" baseline="0" smtClean="0"/>
                      <a:pPr>
                        <a:defRPr/>
                      </a:pPr>
                      <a:t>[백분율]</a:t>
                    </a:fld>
                    <a:r>
                      <a:rPr lang="en-US" altLang="ko-KR" baseline="0" dirty="0" smtClean="0"/>
                      <a:t>)</a:t>
                    </a: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8.91638002201431E-2"/>
                      <c:h val="8.933568029526135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6F5-4009-B4B9-886C1816D3DE}"/>
                </c:ext>
              </c:extLst>
            </c:dLbl>
            <c:dLbl>
              <c:idx val="7"/>
              <c:layout>
                <c:manualLayout>
                  <c:x val="-7.4263896532746287E-2"/>
                  <c:y val="7.7068831039846164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3C5234E-76F4-4A95-AFB7-2DF57A198B4D}" type="CATEGORYNAME">
                      <a:rPr lang="en-US" altLang="ko-KR" dirty="0"/>
                      <a:pPr>
                        <a:defRPr/>
                      </a:pPr>
                      <a:t>[범주 이름]</a:t>
                    </a:fld>
                    <a:r>
                      <a:rPr lang="en-US" altLang="ko-KR" baseline="0" dirty="0"/>
                      <a:t>
</a:t>
                    </a:r>
                    <a:r>
                      <a:rPr lang="en-US" altLang="ko-KR" baseline="0" dirty="0" smtClean="0"/>
                      <a:t>1</a:t>
                    </a:r>
                    <a:r>
                      <a:rPr lang="ko-KR" altLang="en-US" baseline="0" dirty="0" smtClean="0"/>
                      <a:t>명</a:t>
                    </a:r>
                    <a:r>
                      <a:rPr lang="en-US" altLang="ko-KR" baseline="0" dirty="0" smtClean="0"/>
                      <a:t>(</a:t>
                    </a:r>
                    <a:fld id="{53C804EC-8794-4F39-9B04-5C618F1EAB58}" type="PERCENTAGE">
                      <a:rPr lang="en-US" altLang="ko-KR" baseline="0" smtClean="0"/>
                      <a:pPr>
                        <a:defRPr/>
                      </a:pPr>
                      <a:t>[백분율]</a:t>
                    </a:fld>
                    <a:r>
                      <a:rPr lang="en-US" altLang="ko-KR" baseline="0" dirty="0" smtClean="0"/>
                      <a:t>)</a:t>
                    </a: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8.2232388552559169E-2"/>
                      <c:h val="8.397560667378357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06F5-4009-B4B9-886C1816D3DE}"/>
                </c:ext>
              </c:extLst>
            </c:dLbl>
            <c:dLbl>
              <c:idx val="8"/>
              <c:layout>
                <c:manualLayout>
                  <c:x val="2.4026554760594364E-2"/>
                  <c:y val="-7.0028895896553978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CCA2654-16EE-469B-91DC-F89AE5231C3A}" type="CATEGORYNAME">
                      <a:rPr lang="ko-KR" altLang="en-US"/>
                      <a:pPr>
                        <a:defRPr/>
                      </a:pPr>
                      <a:t>[범주 이름]</a:t>
                    </a:fld>
                    <a:r>
                      <a:rPr lang="ko-KR" altLang="en-US" baseline="0" dirty="0"/>
                      <a:t>
</a:t>
                    </a:r>
                    <a:r>
                      <a:rPr lang="en-US" altLang="ko-KR" baseline="0" dirty="0" smtClean="0"/>
                      <a:t>1</a:t>
                    </a:r>
                    <a:r>
                      <a:rPr lang="ko-KR" altLang="en-US" baseline="0" dirty="0" smtClean="0"/>
                      <a:t>명</a:t>
                    </a:r>
                    <a:r>
                      <a:rPr lang="en-US" altLang="ko-KR" baseline="0" dirty="0" smtClean="0"/>
                      <a:t>(</a:t>
                    </a:r>
                    <a:fld id="{6D055BB7-E246-4625-91B7-72CC42577532}" type="PERCENTAGE">
                      <a:rPr lang="en-US" altLang="ko-KR" baseline="0" smtClean="0"/>
                      <a:pPr>
                        <a:defRPr/>
                      </a:pPr>
                      <a:t>[백분율]</a:t>
                    </a:fld>
                    <a:r>
                      <a:rPr lang="en-US" altLang="ko-KR" baseline="0" dirty="0" smtClean="0"/>
                      <a:t>)</a:t>
                    </a: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4196500642084017"/>
                      <c:h val="9.971034666702607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6F5-4009-B4B9-886C1816D3DE}"/>
                </c:ext>
              </c:extLst>
            </c:dLbl>
            <c:dLbl>
              <c:idx val="9"/>
              <c:layout>
                <c:manualLayout>
                  <c:x val="0.2373532952669235"/>
                  <c:y val="-1.840380039550351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17FD948-1652-4464-8CFF-70B56902540E}" type="CATEGORYNAME">
                      <a:rPr lang="ko-KR" altLang="en-US" dirty="0"/>
                      <a:pPr>
                        <a:defRPr/>
                      </a:pPr>
                      <a:t>[범주 이름]</a:t>
                    </a:fld>
                    <a:r>
                      <a:rPr lang="ko-KR" altLang="en-US" baseline="0" dirty="0"/>
                      <a:t>
</a:t>
                    </a:r>
                    <a:r>
                      <a:rPr lang="en-US" altLang="ko-KR" baseline="0" dirty="0" smtClean="0"/>
                      <a:t>8</a:t>
                    </a:r>
                    <a:r>
                      <a:rPr lang="ko-KR" altLang="en-US" baseline="0" dirty="0" smtClean="0"/>
                      <a:t>명</a:t>
                    </a:r>
                    <a:r>
                      <a:rPr lang="en-US" altLang="ko-KR" baseline="0" dirty="0" smtClean="0"/>
                      <a:t>(</a:t>
                    </a:r>
                    <a:fld id="{1CF18344-20DC-48C4-8263-37477DBD5B0C}" type="PERCENTAGE">
                      <a:rPr lang="en-US" altLang="ko-KR" baseline="0" smtClean="0"/>
                      <a:pPr>
                        <a:defRPr/>
                      </a:pPr>
                      <a:t>[백분율]</a:t>
                    </a:fld>
                    <a:r>
                      <a:rPr lang="en-US" altLang="ko-KR" baseline="0" dirty="0" smtClean="0"/>
                      <a:t>)</a:t>
                    </a: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0822039534030452"/>
                      <c:h val="0.1074913464458496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6F5-4009-B4B9-886C1816D3DE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Sheet1!$A$2:$A$11</c:f>
              <c:strCache>
                <c:ptCount val="10"/>
                <c:pt idx="0">
                  <c:v>삼성</c:v>
                </c:pt>
                <c:pt idx="1">
                  <c:v>현대자동차</c:v>
                </c:pt>
                <c:pt idx="2">
                  <c:v>SK</c:v>
                </c:pt>
                <c:pt idx="3">
                  <c:v>LG</c:v>
                </c:pt>
                <c:pt idx="4">
                  <c:v>롯데</c:v>
                </c:pt>
                <c:pt idx="5">
                  <c:v>포스코</c:v>
                </c:pt>
                <c:pt idx="6">
                  <c:v>한화</c:v>
                </c:pt>
                <c:pt idx="7">
                  <c:v>GS</c:v>
                </c:pt>
                <c:pt idx="8">
                  <c:v>현대중공업</c:v>
                </c:pt>
                <c:pt idx="9">
                  <c:v>신세계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27</c:v>
                </c:pt>
                <c:pt idx="1">
                  <c:v>10</c:v>
                </c:pt>
                <c:pt idx="2">
                  <c:v>3</c:v>
                </c:pt>
                <c:pt idx="3">
                  <c:v>13</c:v>
                </c:pt>
                <c:pt idx="4">
                  <c:v>28</c:v>
                </c:pt>
                <c:pt idx="5">
                  <c:v>3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F5-4009-B4B9-886C1816D3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1427E2-3A14-4CC6-94CB-85D01CA45ED7}" type="datetimeFigureOut">
              <a:rPr lang="ko-KR" altLang="en-US" smtClean="0"/>
              <a:t>2019-11-22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CAC041-0D02-4DA4-9331-BC3CB328A1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075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AC041-0D02-4DA4-9331-BC3CB328A10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4088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AC041-0D02-4DA4-9331-BC3CB328A105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5379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AC041-0D02-4DA4-9331-BC3CB328A105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9147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9B3F1-C520-47EB-B18A-2D2F85A5C0FD}" type="datetimeFigureOut">
              <a:rPr lang="ko-KR" altLang="en-US" smtClean="0"/>
              <a:pPr/>
              <a:t>2019-11-22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48FE-6E10-4E05-B93E-794D4D7F2FD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6525344"/>
            <a:ext cx="4572000" cy="332656"/>
          </a:xfrm>
          <a:prstGeom prst="rect">
            <a:avLst/>
          </a:prstGeom>
          <a:solidFill>
            <a:srgbClr val="072A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2020 </a:t>
            </a:r>
            <a:r>
              <a:rPr lang="ko-KR" altLang="en-US" sz="1400" dirty="0" smtClean="0"/>
              <a:t>경제학과 새내기 전공 안내서</a:t>
            </a:r>
            <a:endParaRPr lang="ko-KR" altLang="en-US" sz="1400" dirty="0"/>
          </a:p>
        </p:txBody>
      </p:sp>
      <p:sp>
        <p:nvSpPr>
          <p:cNvPr id="8" name="직사각형 7"/>
          <p:cNvSpPr/>
          <p:nvPr userDrawn="1"/>
        </p:nvSpPr>
        <p:spPr>
          <a:xfrm>
            <a:off x="4572000" y="6525344"/>
            <a:ext cx="4572000" cy="332656"/>
          </a:xfrm>
          <a:prstGeom prst="rect">
            <a:avLst/>
          </a:prstGeom>
          <a:solidFill>
            <a:srgbClr val="74B7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/>
              <a:t>성균관대학교 경제학과</a:t>
            </a:r>
            <a:endParaRPr lang="ko-KR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9B3F1-C520-47EB-B18A-2D2F85A5C0FD}" type="datetimeFigureOut">
              <a:rPr lang="ko-KR" altLang="en-US" smtClean="0"/>
              <a:pPr/>
              <a:t>2019-11-22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48FE-6E10-4E05-B93E-794D4D7F2FD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9B3F1-C520-47EB-B18A-2D2F85A5C0FD}" type="datetimeFigureOut">
              <a:rPr lang="ko-KR" altLang="en-US" smtClean="0"/>
              <a:pPr/>
              <a:t>2019-11-22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48FE-6E10-4E05-B93E-794D4D7F2FD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간지">
    <p:bg>
      <p:bgPr>
        <a:solidFill>
          <a:srgbClr val="0044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자유형: 도형 31">
            <a:extLst>
              <a:ext uri="{FF2B5EF4-FFF2-40B4-BE49-F238E27FC236}">
                <a16:creationId xmlns:a16="http://schemas.microsoft.com/office/drawing/2014/main" id="{0574EC2A-D25C-406F-84BA-982F1AA97C00}"/>
              </a:ext>
            </a:extLst>
          </p:cNvPr>
          <p:cNvSpPr>
            <a:spLocks/>
          </p:cNvSpPr>
          <p:nvPr userDrawn="1"/>
        </p:nvSpPr>
        <p:spPr bwMode="auto">
          <a:xfrm>
            <a:off x="994486" y="6385847"/>
            <a:ext cx="8149514" cy="472153"/>
          </a:xfrm>
          <a:custGeom>
            <a:avLst/>
            <a:gdLst>
              <a:gd name="connsiteX0" fmla="*/ 643410 w 8149514"/>
              <a:gd name="connsiteY0" fmla="*/ 0 h 472153"/>
              <a:gd name="connsiteX1" fmla="*/ 1797191 w 8149514"/>
              <a:gd name="connsiteY1" fmla="*/ 0 h 472153"/>
              <a:gd name="connsiteX2" fmla="*/ 1892634 w 8149514"/>
              <a:gd name="connsiteY2" fmla="*/ 0 h 472153"/>
              <a:gd name="connsiteX3" fmla="*/ 2234495 w 8149514"/>
              <a:gd name="connsiteY3" fmla="*/ 0 h 472153"/>
              <a:gd name="connsiteX4" fmla="*/ 2475572 w 8149514"/>
              <a:gd name="connsiteY4" fmla="*/ 0 h 472153"/>
              <a:gd name="connsiteX5" fmla="*/ 2560332 w 8149514"/>
              <a:gd name="connsiteY5" fmla="*/ 0 h 472153"/>
              <a:gd name="connsiteX6" fmla="*/ 3046415 w 8149514"/>
              <a:gd name="connsiteY6" fmla="*/ 0 h 472153"/>
              <a:gd name="connsiteX7" fmla="*/ 3378299 w 8149514"/>
              <a:gd name="connsiteY7" fmla="*/ 0 h 472153"/>
              <a:gd name="connsiteX8" fmla="*/ 3382952 w 8149514"/>
              <a:gd name="connsiteY8" fmla="*/ 0 h 472153"/>
              <a:gd name="connsiteX9" fmla="*/ 3398525 w 8149514"/>
              <a:gd name="connsiteY9" fmla="*/ 0 h 472153"/>
              <a:gd name="connsiteX10" fmla="*/ 3507537 w 8149514"/>
              <a:gd name="connsiteY10" fmla="*/ 0 h 472153"/>
              <a:gd name="connsiteX11" fmla="*/ 3724796 w 8149514"/>
              <a:gd name="connsiteY11" fmla="*/ 0 h 472153"/>
              <a:gd name="connsiteX12" fmla="*/ 3803427 w 8149514"/>
              <a:gd name="connsiteY12" fmla="*/ 0 h 472153"/>
              <a:gd name="connsiteX13" fmla="*/ 4379632 w 8149514"/>
              <a:gd name="connsiteY13" fmla="*/ 0 h 472153"/>
              <a:gd name="connsiteX14" fmla="*/ 4627523 w 8149514"/>
              <a:gd name="connsiteY14" fmla="*/ 0 h 472153"/>
              <a:gd name="connsiteX15" fmla="*/ 4632176 w 8149514"/>
              <a:gd name="connsiteY15" fmla="*/ 0 h 472153"/>
              <a:gd name="connsiteX16" fmla="*/ 4647749 w 8149514"/>
              <a:gd name="connsiteY16" fmla="*/ 0 h 472153"/>
              <a:gd name="connsiteX17" fmla="*/ 4725810 w 8149514"/>
              <a:gd name="connsiteY17" fmla="*/ 0 h 472153"/>
              <a:gd name="connsiteX18" fmla="*/ 4756761 w 8149514"/>
              <a:gd name="connsiteY18" fmla="*/ 0 h 472153"/>
              <a:gd name="connsiteX19" fmla="*/ 5052651 w 8149514"/>
              <a:gd name="connsiteY19" fmla="*/ 0 h 472153"/>
              <a:gd name="connsiteX20" fmla="*/ 5053916 w 8149514"/>
              <a:gd name="connsiteY20" fmla="*/ 0 h 472153"/>
              <a:gd name="connsiteX21" fmla="*/ 5105215 w 8149514"/>
              <a:gd name="connsiteY21" fmla="*/ 0 h 472153"/>
              <a:gd name="connsiteX22" fmla="*/ 5628856 w 8149514"/>
              <a:gd name="connsiteY22" fmla="*/ 0 h 472153"/>
              <a:gd name="connsiteX23" fmla="*/ 5975034 w 8149514"/>
              <a:gd name="connsiteY23" fmla="*/ 0 h 472153"/>
              <a:gd name="connsiteX24" fmla="*/ 6117841 w 8149514"/>
              <a:gd name="connsiteY24" fmla="*/ 0 h 472153"/>
              <a:gd name="connsiteX25" fmla="*/ 6303140 w 8149514"/>
              <a:gd name="connsiteY25" fmla="*/ 0 h 472153"/>
              <a:gd name="connsiteX26" fmla="*/ 6354439 w 8149514"/>
              <a:gd name="connsiteY26" fmla="*/ 0 h 472153"/>
              <a:gd name="connsiteX27" fmla="*/ 7367065 w 8149514"/>
              <a:gd name="connsiteY27" fmla="*/ 0 h 472153"/>
              <a:gd name="connsiteX28" fmla="*/ 7465352 w 8149514"/>
              <a:gd name="connsiteY28" fmla="*/ 0 h 472153"/>
              <a:gd name="connsiteX29" fmla="*/ 7793458 w 8149514"/>
              <a:gd name="connsiteY29" fmla="*/ 0 h 472153"/>
              <a:gd name="connsiteX30" fmla="*/ 8149514 w 8149514"/>
              <a:gd name="connsiteY30" fmla="*/ 0 h 472153"/>
              <a:gd name="connsiteX31" fmla="*/ 8149514 w 8149514"/>
              <a:gd name="connsiteY31" fmla="*/ 472153 h 472153"/>
              <a:gd name="connsiteX32" fmla="*/ 0 w 8149514"/>
              <a:gd name="connsiteY32" fmla="*/ 472153 h 472153"/>
              <a:gd name="connsiteX33" fmla="*/ 5074 w 8149514"/>
              <a:gd name="connsiteY33" fmla="*/ 467178 h 472153"/>
              <a:gd name="connsiteX34" fmla="*/ 364397 w 8149514"/>
              <a:gd name="connsiteY34" fmla="*/ 114839 h 472153"/>
              <a:gd name="connsiteX35" fmla="*/ 643410 w 8149514"/>
              <a:gd name="connsiteY35" fmla="*/ 0 h 472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8149514" h="472153">
                <a:moveTo>
                  <a:pt x="643410" y="0"/>
                </a:moveTo>
                <a:cubicBezTo>
                  <a:pt x="643410" y="0"/>
                  <a:pt x="643410" y="0"/>
                  <a:pt x="1797191" y="0"/>
                </a:cubicBezTo>
                <a:lnTo>
                  <a:pt x="1892634" y="0"/>
                </a:lnTo>
                <a:cubicBezTo>
                  <a:pt x="1892634" y="0"/>
                  <a:pt x="1892634" y="0"/>
                  <a:pt x="2234495" y="0"/>
                </a:cubicBezTo>
                <a:lnTo>
                  <a:pt x="2475572" y="0"/>
                </a:lnTo>
                <a:lnTo>
                  <a:pt x="2560332" y="0"/>
                </a:lnTo>
                <a:cubicBezTo>
                  <a:pt x="2693871" y="0"/>
                  <a:pt x="2854119" y="0"/>
                  <a:pt x="3046415" y="0"/>
                </a:cubicBezTo>
                <a:lnTo>
                  <a:pt x="3378299" y="0"/>
                </a:lnTo>
                <a:lnTo>
                  <a:pt x="3382952" y="0"/>
                </a:lnTo>
                <a:lnTo>
                  <a:pt x="3398525" y="0"/>
                </a:lnTo>
                <a:lnTo>
                  <a:pt x="3507537" y="0"/>
                </a:lnTo>
                <a:lnTo>
                  <a:pt x="3724796" y="0"/>
                </a:lnTo>
                <a:lnTo>
                  <a:pt x="3803427" y="0"/>
                </a:lnTo>
                <a:lnTo>
                  <a:pt x="4379632" y="0"/>
                </a:lnTo>
                <a:lnTo>
                  <a:pt x="4627523" y="0"/>
                </a:lnTo>
                <a:lnTo>
                  <a:pt x="4632176" y="0"/>
                </a:lnTo>
                <a:cubicBezTo>
                  <a:pt x="4632176" y="0"/>
                  <a:pt x="4632176" y="0"/>
                  <a:pt x="4647749" y="0"/>
                </a:cubicBezTo>
                <a:lnTo>
                  <a:pt x="4725810" y="0"/>
                </a:lnTo>
                <a:lnTo>
                  <a:pt x="4756761" y="0"/>
                </a:lnTo>
                <a:cubicBezTo>
                  <a:pt x="4819054" y="0"/>
                  <a:pt x="4912493" y="0"/>
                  <a:pt x="5052651" y="0"/>
                </a:cubicBezTo>
                <a:lnTo>
                  <a:pt x="5053916" y="0"/>
                </a:lnTo>
                <a:lnTo>
                  <a:pt x="5105215" y="0"/>
                </a:lnTo>
                <a:lnTo>
                  <a:pt x="5628856" y="0"/>
                </a:lnTo>
                <a:lnTo>
                  <a:pt x="5975034" y="0"/>
                </a:lnTo>
                <a:lnTo>
                  <a:pt x="6117841" y="0"/>
                </a:lnTo>
                <a:lnTo>
                  <a:pt x="6303140" y="0"/>
                </a:lnTo>
                <a:lnTo>
                  <a:pt x="6354439" y="0"/>
                </a:lnTo>
                <a:cubicBezTo>
                  <a:pt x="6641483" y="0"/>
                  <a:pt x="6976367" y="0"/>
                  <a:pt x="7367065" y="0"/>
                </a:cubicBezTo>
                <a:lnTo>
                  <a:pt x="7465352" y="0"/>
                </a:lnTo>
                <a:lnTo>
                  <a:pt x="7793458" y="0"/>
                </a:lnTo>
                <a:lnTo>
                  <a:pt x="8149514" y="0"/>
                </a:lnTo>
                <a:lnTo>
                  <a:pt x="8149514" y="472153"/>
                </a:lnTo>
                <a:lnTo>
                  <a:pt x="0" y="472153"/>
                </a:lnTo>
                <a:lnTo>
                  <a:pt x="5074" y="467178"/>
                </a:lnTo>
                <a:cubicBezTo>
                  <a:pt x="101007" y="373110"/>
                  <a:pt x="219079" y="257333"/>
                  <a:pt x="364397" y="114839"/>
                </a:cubicBezTo>
                <a:cubicBezTo>
                  <a:pt x="443624" y="40531"/>
                  <a:pt x="543517" y="0"/>
                  <a:pt x="643410" y="0"/>
                </a:cubicBezTo>
                <a:close/>
              </a:path>
            </a:pathLst>
          </a:custGeom>
          <a:solidFill>
            <a:srgbClr val="7DB92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ko-KR" altLang="en-US" dirty="0"/>
          </a:p>
        </p:txBody>
      </p:sp>
      <p:sp>
        <p:nvSpPr>
          <p:cNvPr id="16" name="자유형: 도형 15">
            <a:extLst>
              <a:ext uri="{FF2B5EF4-FFF2-40B4-BE49-F238E27FC236}">
                <a16:creationId xmlns:a16="http://schemas.microsoft.com/office/drawing/2014/main" id="{F686D55B-3AFE-4D0C-A92B-E53439A149F1}"/>
              </a:ext>
            </a:extLst>
          </p:cNvPr>
          <p:cNvSpPr/>
          <p:nvPr userDrawn="1"/>
        </p:nvSpPr>
        <p:spPr>
          <a:xfrm>
            <a:off x="0" y="5441247"/>
            <a:ext cx="9144000" cy="1416753"/>
          </a:xfrm>
          <a:custGeom>
            <a:avLst/>
            <a:gdLst>
              <a:gd name="connsiteX0" fmla="*/ 6992544 w 9144000"/>
              <a:gd name="connsiteY0" fmla="*/ 0 h 1416753"/>
              <a:gd name="connsiteX1" fmla="*/ 8919987 w 9144000"/>
              <a:gd name="connsiteY1" fmla="*/ 0 h 1416753"/>
              <a:gd name="connsiteX2" fmla="*/ 9144000 w 9144000"/>
              <a:gd name="connsiteY2" fmla="*/ 0 h 1416753"/>
              <a:gd name="connsiteX3" fmla="*/ 9144000 w 9144000"/>
              <a:gd name="connsiteY3" fmla="*/ 1416753 h 1416753"/>
              <a:gd name="connsiteX4" fmla="*/ 0 w 9144000"/>
              <a:gd name="connsiteY4" fmla="*/ 1416753 h 1416753"/>
              <a:gd name="connsiteX5" fmla="*/ 0 w 9144000"/>
              <a:gd name="connsiteY5" fmla="*/ 1132364 h 1416753"/>
              <a:gd name="connsiteX6" fmla="*/ 2179 w 9144000"/>
              <a:gd name="connsiteY6" fmla="*/ 1132364 h 1416753"/>
              <a:gd name="connsiteX7" fmla="*/ 2414462 w 9144000"/>
              <a:gd name="connsiteY7" fmla="*/ 1132364 h 1416753"/>
              <a:gd name="connsiteX8" fmla="*/ 2457450 w 9144000"/>
              <a:gd name="connsiteY8" fmla="*/ 1132364 h 1416753"/>
              <a:gd name="connsiteX9" fmla="*/ 2457450 w 9144000"/>
              <a:gd name="connsiteY9" fmla="*/ 1131590 h 1416753"/>
              <a:gd name="connsiteX10" fmla="*/ 2804062 w 9144000"/>
              <a:gd name="connsiteY10" fmla="*/ 1131590 h 1416753"/>
              <a:gd name="connsiteX11" fmla="*/ 5037469 w 9144000"/>
              <a:gd name="connsiteY11" fmla="*/ 1131590 h 1416753"/>
              <a:gd name="connsiteX12" fmla="*/ 5429461 w 9144000"/>
              <a:gd name="connsiteY12" fmla="*/ 1131590 h 1416753"/>
              <a:gd name="connsiteX13" fmla="*/ 5488607 w 9144000"/>
              <a:gd name="connsiteY13" fmla="*/ 1125598 h 1416753"/>
              <a:gd name="connsiteX14" fmla="*/ 5920093 w 9144000"/>
              <a:gd name="connsiteY14" fmla="*/ 896277 h 1416753"/>
              <a:gd name="connsiteX15" fmla="*/ 6708659 w 9144000"/>
              <a:gd name="connsiteY15" fmla="*/ 117657 h 1416753"/>
              <a:gd name="connsiteX16" fmla="*/ 6992544 w 9144000"/>
              <a:gd name="connsiteY16" fmla="*/ 0 h 1416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144000" h="1416753">
                <a:moveTo>
                  <a:pt x="6992544" y="0"/>
                </a:moveTo>
                <a:cubicBezTo>
                  <a:pt x="6992544" y="0"/>
                  <a:pt x="6992544" y="0"/>
                  <a:pt x="8919987" y="0"/>
                </a:cubicBezTo>
                <a:lnTo>
                  <a:pt x="9144000" y="0"/>
                </a:lnTo>
                <a:lnTo>
                  <a:pt x="9144000" y="1416753"/>
                </a:lnTo>
                <a:lnTo>
                  <a:pt x="0" y="1416753"/>
                </a:lnTo>
                <a:lnTo>
                  <a:pt x="0" y="1132364"/>
                </a:lnTo>
                <a:lnTo>
                  <a:pt x="2179" y="1132364"/>
                </a:lnTo>
                <a:cubicBezTo>
                  <a:pt x="117049" y="1132364"/>
                  <a:pt x="576532" y="1132364"/>
                  <a:pt x="2414462" y="1132364"/>
                </a:cubicBezTo>
                <a:lnTo>
                  <a:pt x="2457450" y="1132364"/>
                </a:lnTo>
                <a:lnTo>
                  <a:pt x="2457450" y="1131590"/>
                </a:lnTo>
                <a:lnTo>
                  <a:pt x="2804062" y="1131590"/>
                </a:lnTo>
                <a:cubicBezTo>
                  <a:pt x="3347324" y="1131590"/>
                  <a:pt x="4071671" y="1131590"/>
                  <a:pt x="5037469" y="1131590"/>
                </a:cubicBezTo>
                <a:lnTo>
                  <a:pt x="5429461" y="1131590"/>
                </a:lnTo>
                <a:lnTo>
                  <a:pt x="5488607" y="1125598"/>
                </a:lnTo>
                <a:cubicBezTo>
                  <a:pt x="5634895" y="1098394"/>
                  <a:pt x="5831160" y="984088"/>
                  <a:pt x="5920093" y="896277"/>
                </a:cubicBezTo>
                <a:cubicBezTo>
                  <a:pt x="5920093" y="896277"/>
                  <a:pt x="5920093" y="896277"/>
                  <a:pt x="6708659" y="117657"/>
                </a:cubicBezTo>
                <a:cubicBezTo>
                  <a:pt x="6789269" y="41526"/>
                  <a:pt x="6890906" y="0"/>
                  <a:pt x="699254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4" name="그림 13">
            <a:extLst>
              <a:ext uri="{FF2B5EF4-FFF2-40B4-BE49-F238E27FC236}">
                <a16:creationId xmlns:a16="http://schemas.microsoft.com/office/drawing/2014/main" id="{D3B24EE7-A9AE-4EB7-BEAE-8C1C47860DD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628" y="5823532"/>
            <a:ext cx="2085521" cy="562315"/>
          </a:xfrm>
          <a:prstGeom prst="rect">
            <a:avLst/>
          </a:prstGeom>
        </p:spPr>
      </p:pic>
      <p:sp>
        <p:nvSpPr>
          <p:cNvPr id="25" name="자유형: 도형 24">
            <a:extLst>
              <a:ext uri="{FF2B5EF4-FFF2-40B4-BE49-F238E27FC236}">
                <a16:creationId xmlns:a16="http://schemas.microsoft.com/office/drawing/2014/main" id="{36FCC8F0-360A-40AE-8D20-E348F9AC2921}"/>
              </a:ext>
            </a:extLst>
          </p:cNvPr>
          <p:cNvSpPr/>
          <p:nvPr userDrawn="1"/>
        </p:nvSpPr>
        <p:spPr>
          <a:xfrm>
            <a:off x="994486" y="0"/>
            <a:ext cx="7158726" cy="144325"/>
          </a:xfrm>
          <a:custGeom>
            <a:avLst/>
            <a:gdLst>
              <a:gd name="connsiteX0" fmla="*/ 6907357 w 7158726"/>
              <a:gd name="connsiteY0" fmla="*/ 144325 h 144325"/>
              <a:gd name="connsiteX1" fmla="*/ 249554 w 7158726"/>
              <a:gd name="connsiteY1" fmla="*/ 144325 h 144325"/>
              <a:gd name="connsiteX2" fmla="*/ 77184 w 7158726"/>
              <a:gd name="connsiteY2" fmla="*/ 73887 h 144325"/>
              <a:gd name="connsiteX3" fmla="*/ 27030 w 7158726"/>
              <a:gd name="connsiteY3" fmla="*/ 25876 h 144325"/>
              <a:gd name="connsiteX4" fmla="*/ 0 w 7158726"/>
              <a:gd name="connsiteY4" fmla="*/ 0 h 144325"/>
              <a:gd name="connsiteX5" fmla="*/ 7158726 w 7158726"/>
              <a:gd name="connsiteY5" fmla="*/ 0 h 144325"/>
              <a:gd name="connsiteX6" fmla="*/ 7081882 w 7158726"/>
              <a:gd name="connsiteY6" fmla="*/ 73887 h 144325"/>
              <a:gd name="connsiteX7" fmla="*/ 6907357 w 7158726"/>
              <a:gd name="connsiteY7" fmla="*/ 144325 h 14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58726" h="144325">
                <a:moveTo>
                  <a:pt x="6907357" y="144325"/>
                </a:moveTo>
                <a:cubicBezTo>
                  <a:pt x="6907357" y="144325"/>
                  <a:pt x="6907357" y="144325"/>
                  <a:pt x="249554" y="144325"/>
                </a:cubicBezTo>
                <a:cubicBezTo>
                  <a:pt x="187069" y="144325"/>
                  <a:pt x="124585" y="119464"/>
                  <a:pt x="77184" y="73887"/>
                </a:cubicBezTo>
                <a:cubicBezTo>
                  <a:pt x="77184" y="73887"/>
                  <a:pt x="77184" y="73887"/>
                  <a:pt x="27030" y="25876"/>
                </a:cubicBezTo>
                <a:lnTo>
                  <a:pt x="0" y="0"/>
                </a:lnTo>
                <a:lnTo>
                  <a:pt x="7158726" y="0"/>
                </a:lnTo>
                <a:lnTo>
                  <a:pt x="7081882" y="73887"/>
                </a:lnTo>
                <a:cubicBezTo>
                  <a:pt x="7032326" y="119464"/>
                  <a:pt x="6969841" y="144325"/>
                  <a:pt x="6907357" y="144325"/>
                </a:cubicBezTo>
                <a:close/>
              </a:path>
            </a:pathLst>
          </a:custGeom>
          <a:solidFill>
            <a:srgbClr val="0039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ko-KR" altLang="en-US"/>
          </a:p>
        </p:txBody>
      </p:sp>
      <p:sp>
        <p:nvSpPr>
          <p:cNvPr id="27" name="자유형: 도형 26">
            <a:extLst>
              <a:ext uri="{FF2B5EF4-FFF2-40B4-BE49-F238E27FC236}">
                <a16:creationId xmlns:a16="http://schemas.microsoft.com/office/drawing/2014/main" id="{373D65C4-1830-4516-BD35-22BBEE758545}"/>
              </a:ext>
            </a:extLst>
          </p:cNvPr>
          <p:cNvSpPr/>
          <p:nvPr userDrawn="1"/>
        </p:nvSpPr>
        <p:spPr>
          <a:xfrm>
            <a:off x="6872771" y="6713675"/>
            <a:ext cx="2271229" cy="144325"/>
          </a:xfrm>
          <a:custGeom>
            <a:avLst/>
            <a:gdLst>
              <a:gd name="connsiteX0" fmla="*/ 251369 w 2271229"/>
              <a:gd name="connsiteY0" fmla="*/ 0 h 144325"/>
              <a:gd name="connsiteX1" fmla="*/ 1907477 w 2271229"/>
              <a:gd name="connsiteY1" fmla="*/ 0 h 144325"/>
              <a:gd name="connsiteX2" fmla="*/ 2271229 w 2271229"/>
              <a:gd name="connsiteY2" fmla="*/ 0 h 144325"/>
              <a:gd name="connsiteX3" fmla="*/ 2271229 w 2271229"/>
              <a:gd name="connsiteY3" fmla="*/ 144325 h 144325"/>
              <a:gd name="connsiteX4" fmla="*/ 0 w 2271229"/>
              <a:gd name="connsiteY4" fmla="*/ 144325 h 144325"/>
              <a:gd name="connsiteX5" fmla="*/ 76844 w 2271229"/>
              <a:gd name="connsiteY5" fmla="*/ 70438 h 144325"/>
              <a:gd name="connsiteX6" fmla="*/ 251369 w 2271229"/>
              <a:gd name="connsiteY6" fmla="*/ 0 h 14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1229" h="144325">
                <a:moveTo>
                  <a:pt x="251369" y="0"/>
                </a:moveTo>
                <a:cubicBezTo>
                  <a:pt x="251369" y="0"/>
                  <a:pt x="251369" y="0"/>
                  <a:pt x="1907477" y="0"/>
                </a:cubicBezTo>
                <a:lnTo>
                  <a:pt x="2271229" y="0"/>
                </a:lnTo>
                <a:lnTo>
                  <a:pt x="2271229" y="144325"/>
                </a:lnTo>
                <a:lnTo>
                  <a:pt x="0" y="144325"/>
                </a:lnTo>
                <a:lnTo>
                  <a:pt x="76844" y="70438"/>
                </a:lnTo>
                <a:cubicBezTo>
                  <a:pt x="126400" y="24861"/>
                  <a:pt x="188885" y="0"/>
                  <a:pt x="251369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2196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15327-FBFE-466F-B77A-942D2FFAD02B}" type="datetimeFigureOut">
              <a:rPr lang="ko-KR" altLang="en-US" smtClean="0"/>
              <a:t>2019-11-22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11F4-5FB5-4B3C-AC49-97DC610582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8885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15327-FBFE-466F-B77A-942D2FFAD02B}" type="datetimeFigureOut">
              <a:rPr lang="ko-KR" altLang="en-US" smtClean="0"/>
              <a:t>2019-11-22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11F4-5FB5-4B3C-AC49-97DC610582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69480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15327-FBFE-466F-B77A-942D2FFAD02B}" type="datetimeFigureOut">
              <a:rPr lang="ko-KR" altLang="en-US" smtClean="0"/>
              <a:t>2019-11-22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11F4-5FB5-4B3C-AC49-97DC610582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53323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15327-FBFE-466F-B77A-942D2FFAD02B}" type="datetimeFigureOut">
              <a:rPr lang="ko-KR" altLang="en-US" smtClean="0"/>
              <a:t>2019-11-22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11F4-5FB5-4B3C-AC49-97DC610582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57777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15327-FBFE-466F-B77A-942D2FFAD02B}" type="datetimeFigureOut">
              <a:rPr lang="ko-KR" altLang="en-US" smtClean="0"/>
              <a:t>2019-11-22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11F4-5FB5-4B3C-AC49-97DC610582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13643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15327-FBFE-466F-B77A-942D2FFAD02B}" type="datetimeFigureOut">
              <a:rPr lang="ko-KR" altLang="en-US" smtClean="0"/>
              <a:t>2019-11-22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11F4-5FB5-4B3C-AC49-97DC610582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2988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15327-FBFE-466F-B77A-942D2FFAD02B}" type="datetimeFigureOut">
              <a:rPr lang="ko-KR" altLang="en-US" smtClean="0"/>
              <a:t>2019-11-22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11F4-5FB5-4B3C-AC49-97DC610582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1323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9B3F1-C520-47EB-B18A-2D2F85A5C0FD}" type="datetimeFigureOut">
              <a:rPr lang="ko-KR" altLang="en-US" smtClean="0"/>
              <a:pPr/>
              <a:t>2019-11-22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48FE-6E10-4E05-B93E-794D4D7F2FD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6525344"/>
            <a:ext cx="4572000" cy="332656"/>
          </a:xfrm>
          <a:prstGeom prst="rect">
            <a:avLst/>
          </a:prstGeom>
          <a:solidFill>
            <a:srgbClr val="072A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2020  </a:t>
            </a:r>
            <a:r>
              <a:rPr lang="ko-KR" altLang="en-US" sz="1400" dirty="0" smtClean="0"/>
              <a:t>경제학과 새내기 전공 안내서</a:t>
            </a:r>
            <a:endParaRPr lang="ko-KR" altLang="en-US" sz="1400" dirty="0"/>
          </a:p>
        </p:txBody>
      </p:sp>
      <p:sp>
        <p:nvSpPr>
          <p:cNvPr id="8" name="직사각형 7"/>
          <p:cNvSpPr/>
          <p:nvPr userDrawn="1"/>
        </p:nvSpPr>
        <p:spPr>
          <a:xfrm>
            <a:off x="4572000" y="6525344"/>
            <a:ext cx="4572000" cy="332656"/>
          </a:xfrm>
          <a:prstGeom prst="rect">
            <a:avLst/>
          </a:prstGeom>
          <a:solidFill>
            <a:srgbClr val="74B7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/>
              <a:t>성균관대학교 경제학과</a:t>
            </a:r>
            <a:endParaRPr lang="ko-KR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15327-FBFE-466F-B77A-942D2FFAD02B}" type="datetimeFigureOut">
              <a:rPr lang="ko-KR" altLang="en-US" smtClean="0"/>
              <a:t>2019-11-22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11F4-5FB5-4B3C-AC49-97DC610582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91606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15327-FBFE-466F-B77A-942D2FFAD02B}" type="datetimeFigureOut">
              <a:rPr lang="ko-KR" altLang="en-US" smtClean="0"/>
              <a:t>2019-11-22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11F4-5FB5-4B3C-AC49-97DC610582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9949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15327-FBFE-466F-B77A-942D2FFAD02B}" type="datetimeFigureOut">
              <a:rPr lang="ko-KR" altLang="en-US" smtClean="0"/>
              <a:t>2019-11-22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11F4-5FB5-4B3C-AC49-97DC610582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98613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15327-FBFE-466F-B77A-942D2FFAD02B}" type="datetimeFigureOut">
              <a:rPr lang="ko-KR" altLang="en-US" smtClean="0"/>
              <a:t>2019-11-22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11F4-5FB5-4B3C-AC49-97DC610582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242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67544" y="6237312"/>
            <a:ext cx="2133600" cy="365125"/>
          </a:xfrm>
        </p:spPr>
        <p:txBody>
          <a:bodyPr/>
          <a:lstStyle/>
          <a:p>
            <a:fld id="{50A9B3F1-C520-47EB-B18A-2D2F85A5C0FD}" type="datetimeFigureOut">
              <a:rPr lang="ko-KR" altLang="en-US" smtClean="0"/>
              <a:pPr/>
              <a:t>2019-11-22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48FE-6E10-4E05-B93E-794D4D7F2FD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9B3F1-C520-47EB-B18A-2D2F85A5C0FD}" type="datetimeFigureOut">
              <a:rPr lang="ko-KR" altLang="en-US" smtClean="0"/>
              <a:pPr/>
              <a:t>2019-11-22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48FE-6E10-4E05-B93E-794D4D7F2FD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9B3F1-C520-47EB-B18A-2D2F85A5C0FD}" type="datetimeFigureOut">
              <a:rPr lang="ko-KR" altLang="en-US" smtClean="0"/>
              <a:pPr/>
              <a:t>2019-11-22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48FE-6E10-4E05-B93E-794D4D7F2FD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9B3F1-C520-47EB-B18A-2D2F85A5C0FD}" type="datetimeFigureOut">
              <a:rPr lang="ko-KR" altLang="en-US" smtClean="0"/>
              <a:pPr/>
              <a:t>2019-11-22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48FE-6E10-4E05-B93E-794D4D7F2FD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9B3F1-C520-47EB-B18A-2D2F85A5C0FD}" type="datetimeFigureOut">
              <a:rPr lang="ko-KR" altLang="en-US" smtClean="0"/>
              <a:pPr/>
              <a:t>2019-11-22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48FE-6E10-4E05-B93E-794D4D7F2FD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9B3F1-C520-47EB-B18A-2D2F85A5C0FD}" type="datetimeFigureOut">
              <a:rPr lang="ko-KR" altLang="en-US" smtClean="0"/>
              <a:pPr/>
              <a:t>2019-11-22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48FE-6E10-4E05-B93E-794D4D7F2FD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9B3F1-C520-47EB-B18A-2D2F85A5C0FD}" type="datetimeFigureOut">
              <a:rPr lang="ko-KR" altLang="en-US" smtClean="0"/>
              <a:pPr/>
              <a:t>2019-11-22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48FE-6E10-4E05-B93E-794D4D7F2FD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9B3F1-C520-47EB-B18A-2D2F85A5C0FD}" type="datetimeFigureOut">
              <a:rPr lang="ko-KR" altLang="en-US" smtClean="0"/>
              <a:pPr/>
              <a:t>2019-11-22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848FE-6E10-4E05-B93E-794D4D7F2FD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6525344"/>
            <a:ext cx="4572000" cy="332656"/>
          </a:xfrm>
          <a:prstGeom prst="rect">
            <a:avLst/>
          </a:prstGeom>
          <a:solidFill>
            <a:srgbClr val="072A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2015 </a:t>
            </a:r>
            <a:r>
              <a:rPr lang="ko-KR" altLang="en-US" sz="1400" dirty="0" smtClean="0"/>
              <a:t>경제학과 새내기 전공 안내서</a:t>
            </a:r>
            <a:endParaRPr lang="ko-KR" altLang="en-US" sz="1400" dirty="0"/>
          </a:p>
        </p:txBody>
      </p:sp>
      <p:sp>
        <p:nvSpPr>
          <p:cNvPr id="8" name="직사각형 7"/>
          <p:cNvSpPr/>
          <p:nvPr userDrawn="1"/>
        </p:nvSpPr>
        <p:spPr>
          <a:xfrm>
            <a:off x="4572000" y="6525344"/>
            <a:ext cx="4572000" cy="332656"/>
          </a:xfrm>
          <a:prstGeom prst="rect">
            <a:avLst/>
          </a:prstGeom>
          <a:solidFill>
            <a:srgbClr val="74B7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/>
              <a:t>성균관대학교 경제학과</a:t>
            </a:r>
            <a:endParaRPr lang="ko-KR" alt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15327-FBFE-466F-B77A-942D2FFAD02B}" type="datetimeFigureOut">
              <a:rPr lang="ko-KR" altLang="en-US" smtClean="0"/>
              <a:t>2019-11-22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811F4-5FB5-4B3C-AC49-97DC610582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2574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ecostat.skku.edu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1368152"/>
          </a:xfrm>
        </p:spPr>
        <p:txBody>
          <a:bodyPr>
            <a:normAutofit/>
          </a:bodyPr>
          <a:lstStyle/>
          <a:p>
            <a:r>
              <a:rPr lang="en-US" altLang="ko-KR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2020 </a:t>
            </a:r>
            <a:r>
              <a:rPr lang="ko-KR" alt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새내기 전공 안내서</a:t>
            </a:r>
            <a:endParaRPr lang="ko-KR" altLang="en-US" sz="4800" dirty="0">
              <a:solidFill>
                <a:schemeClr val="tx1">
                  <a:lumMod val="75000"/>
                  <a:lumOff val="2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224136"/>
          </a:xfrm>
        </p:spPr>
        <p:txBody>
          <a:bodyPr/>
          <a:lstStyle/>
          <a:p>
            <a:r>
              <a:rPr lang="ko-KR" alt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경제학과</a:t>
            </a:r>
            <a:endParaRPr lang="en-US" altLang="ko-KR" sz="3600" dirty="0" smtClean="0">
              <a:solidFill>
                <a:schemeClr val="tx1">
                  <a:lumMod val="75000"/>
                  <a:lumOff val="2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544" y="4869160"/>
            <a:ext cx="4248912" cy="13167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74B7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800" dirty="0"/>
              <a:t> 경제학과 설문조사</a:t>
            </a:r>
            <a:endParaRPr lang="ko-KR" altLang="en-US" sz="2800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pSp>
        <p:nvGrpSpPr>
          <p:cNvPr id="34" name="그룹 33"/>
          <p:cNvGrpSpPr/>
          <p:nvPr/>
        </p:nvGrpSpPr>
        <p:grpSpPr>
          <a:xfrm>
            <a:off x="323851" y="1173526"/>
            <a:ext cx="8496300" cy="5100274"/>
            <a:chOff x="323851" y="1173526"/>
            <a:chExt cx="8496300" cy="5100274"/>
          </a:xfrm>
        </p:grpSpPr>
        <p:grpSp>
          <p:nvGrpSpPr>
            <p:cNvPr id="35" name="그룹 34"/>
            <p:cNvGrpSpPr/>
            <p:nvPr/>
          </p:nvGrpSpPr>
          <p:grpSpPr>
            <a:xfrm>
              <a:off x="323851" y="1173526"/>
              <a:ext cx="8496300" cy="5100274"/>
              <a:chOff x="323851" y="1173526"/>
              <a:chExt cx="8496300" cy="5100274"/>
            </a:xfrm>
          </p:grpSpPr>
          <p:grpSp>
            <p:nvGrpSpPr>
              <p:cNvPr id="37" name="그룹 36">
                <a:extLst>
                  <a:ext uri="{FF2B5EF4-FFF2-40B4-BE49-F238E27FC236}">
                    <a16:creationId xmlns:a16="http://schemas.microsoft.com/office/drawing/2014/main" id="{56319B6C-821E-43F7-BFE8-DF44AED06966}"/>
                  </a:ext>
                </a:extLst>
              </p:cNvPr>
              <p:cNvGrpSpPr/>
              <p:nvPr/>
            </p:nvGrpSpPr>
            <p:grpSpPr>
              <a:xfrm>
                <a:off x="323851" y="1173526"/>
                <a:ext cx="8496300" cy="5100274"/>
                <a:chOff x="323851" y="1173526"/>
                <a:chExt cx="8496300" cy="5100274"/>
              </a:xfrm>
            </p:grpSpPr>
            <p:sp>
              <p:nvSpPr>
                <p:cNvPr id="58" name="사각형: 둥근 모서리 19">
                  <a:extLst>
                    <a:ext uri="{FF2B5EF4-FFF2-40B4-BE49-F238E27FC236}">
                      <a16:creationId xmlns:a16="http://schemas.microsoft.com/office/drawing/2014/main" id="{2B23DBFD-D175-4ACF-9E5E-4A5269CAD998}"/>
                    </a:ext>
                  </a:extLst>
                </p:cNvPr>
                <p:cNvSpPr/>
                <p:nvPr/>
              </p:nvSpPr>
              <p:spPr>
                <a:xfrm>
                  <a:off x="323851" y="1409700"/>
                  <a:ext cx="8496300" cy="4864100"/>
                </a:xfrm>
                <a:prstGeom prst="roundRect">
                  <a:avLst>
                    <a:gd name="adj" fmla="val 7168"/>
                  </a:avLst>
                </a:prstGeom>
                <a:solidFill>
                  <a:schemeClr val="bg1"/>
                </a:solidFill>
                <a:ln w="25400">
                  <a:solidFill>
                    <a:srgbClr val="D9D9D9"/>
                  </a:solidFill>
                </a:ln>
                <a:effectLst>
                  <a:outerShdw dist="63500" dir="16200000" rotWithShape="0">
                    <a:srgbClr val="7DB927"/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80000" tIns="18000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176213" indent="-176213">
                    <a:lnSpc>
                      <a:spcPct val="140000"/>
                    </a:lnSpc>
                    <a:spcBef>
                      <a:spcPts val="400"/>
                    </a:spcBef>
                    <a:buClr>
                      <a:srgbClr val="004483"/>
                    </a:buClr>
                    <a:buFont typeface="Wingdings" panose="05000000000000000000" pitchFamily="2" charset="2"/>
                    <a:buChar char="§"/>
                  </a:pPr>
                  <a:endParaRPr lang="ko-KR" altLang="en-US" dirty="0">
                    <a:ln>
                      <a:solidFill>
                        <a:srgbClr val="8477A9">
                          <a:alpha val="0"/>
                        </a:srgbClr>
                      </a:solidFill>
                    </a:ln>
                    <a:solidFill>
                      <a:srgbClr val="141414"/>
                    </a:solidFill>
                    <a:latin typeface="나눔스퀘어 Bold" panose="020B0600000101010101" pitchFamily="50" charset="-127"/>
                    <a:ea typeface="나눔스퀘어 Bold" panose="020B0600000101010101" pitchFamily="50" charset="-127"/>
                  </a:endParaRPr>
                </a:p>
              </p:txBody>
            </p:sp>
            <p:sp>
              <p:nvSpPr>
                <p:cNvPr id="59" name="사각형: 둥근 모서리 20">
                  <a:extLst>
                    <a:ext uri="{FF2B5EF4-FFF2-40B4-BE49-F238E27FC236}">
                      <a16:creationId xmlns:a16="http://schemas.microsoft.com/office/drawing/2014/main" id="{7464323D-8BBF-45AE-9D1C-B70E37B17202}"/>
                    </a:ext>
                  </a:extLst>
                </p:cNvPr>
                <p:cNvSpPr/>
                <p:nvPr/>
              </p:nvSpPr>
              <p:spPr>
                <a:xfrm>
                  <a:off x="323851" y="1173526"/>
                  <a:ext cx="4857749" cy="46064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4483"/>
                </a:solidFill>
                <a:ln>
                  <a:noFill/>
                </a:ln>
                <a:effectLst>
                  <a:outerShdw dist="63500" algn="l" rotWithShape="0">
                    <a:srgbClr val="7DB927"/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36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4000"/>
                    </a:lnSpc>
                  </a:pPr>
                  <a:r>
                    <a:rPr lang="ko-KR" altLang="en-US" sz="2400" dirty="0">
                      <a:solidFill>
                        <a:schemeClr val="bg1"/>
                      </a:solidFill>
                      <a:latin typeface="나눔스퀘어 ExtraBold" panose="020B0600000101010101" pitchFamily="50" charset="-127"/>
                      <a:ea typeface="나눔스퀘어 ExtraBold" panose="020B0600000101010101" pitchFamily="50" charset="-127"/>
                    </a:rPr>
                    <a:t>경제학과 희망 진로 </a:t>
                  </a:r>
                  <a:r>
                    <a:rPr lang="en-US" altLang="ko-KR" sz="2400" dirty="0">
                      <a:solidFill>
                        <a:schemeClr val="bg1"/>
                      </a:solidFill>
                      <a:latin typeface="나눔스퀘어 Bold" panose="020B0600000101010101" pitchFamily="50" charset="-127"/>
                      <a:ea typeface="나눔스퀘어 Bold" panose="020B0600000101010101" pitchFamily="50" charset="-127"/>
                    </a:rPr>
                    <a:t>(</a:t>
                  </a:r>
                  <a:r>
                    <a:rPr lang="ko-KR" altLang="en-US" sz="2400" dirty="0">
                      <a:solidFill>
                        <a:schemeClr val="bg1"/>
                      </a:solidFill>
                      <a:latin typeface="나눔스퀘어 Bold" panose="020B0600000101010101" pitchFamily="50" charset="-127"/>
                      <a:ea typeface="나눔스퀘어 Bold" panose="020B0600000101010101" pitchFamily="50" charset="-127"/>
                    </a:rPr>
                    <a:t>재학생 설문</a:t>
                  </a:r>
                  <a:r>
                    <a:rPr lang="en-US" altLang="ko-KR" sz="2400" dirty="0">
                      <a:solidFill>
                        <a:schemeClr val="bg1"/>
                      </a:solidFill>
                      <a:latin typeface="나눔스퀘어 Bold" panose="020B0600000101010101" pitchFamily="50" charset="-127"/>
                      <a:ea typeface="나눔스퀘어 Bold" panose="020B0600000101010101" pitchFamily="50" charset="-127"/>
                    </a:rPr>
                    <a:t>)</a:t>
                  </a:r>
                </a:p>
              </p:txBody>
            </p:sp>
          </p:grpSp>
          <p:grpSp>
            <p:nvGrpSpPr>
              <p:cNvPr id="38" name="그룹 37">
                <a:extLst>
                  <a:ext uri="{FF2B5EF4-FFF2-40B4-BE49-F238E27FC236}">
                    <a16:creationId xmlns:a16="http://schemas.microsoft.com/office/drawing/2014/main" id="{309A02B5-2A38-4AE2-8F57-9087D1126008}"/>
                  </a:ext>
                </a:extLst>
              </p:cNvPr>
              <p:cNvGrpSpPr/>
              <p:nvPr/>
            </p:nvGrpSpPr>
            <p:grpSpPr>
              <a:xfrm>
                <a:off x="1327785" y="2404019"/>
                <a:ext cx="6488430" cy="3677023"/>
                <a:chOff x="1280160" y="2485652"/>
                <a:chExt cx="6488430" cy="3677023"/>
              </a:xfrm>
            </p:grpSpPr>
            <p:sp>
              <p:nvSpPr>
                <p:cNvPr id="39" name="사각형: 둥근 위쪽 모서리 3">
                  <a:extLst>
                    <a:ext uri="{FF2B5EF4-FFF2-40B4-BE49-F238E27FC236}">
                      <a16:creationId xmlns:a16="http://schemas.microsoft.com/office/drawing/2014/main" id="{AE9603D3-ECD4-430D-8D6C-28C8A3A85BBB}"/>
                    </a:ext>
                  </a:extLst>
                </p:cNvPr>
                <p:cNvSpPr/>
                <p:nvPr/>
              </p:nvSpPr>
              <p:spPr>
                <a:xfrm rot="5400000">
                  <a:off x="5541572" y="725501"/>
                  <a:ext cx="304944" cy="4149093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rgbClr val="00448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270" rtlCol="0" anchor="ctr"/>
                <a:lstStyle/>
                <a:p>
                  <a:pPr algn="r"/>
                  <a:r>
                    <a:rPr lang="en-US" altLang="ko-KR" sz="1400" dirty="0">
                      <a:solidFill>
                        <a:schemeClr val="bg1"/>
                      </a:solidFill>
                      <a:latin typeface="나눔스퀘어 ExtraBold" panose="020B0600000101010101" pitchFamily="50" charset="-127"/>
                      <a:ea typeface="나눔스퀘어 ExtraBold" panose="020B0600000101010101" pitchFamily="50" charset="-127"/>
                    </a:rPr>
                    <a:t>34</a:t>
                  </a:r>
                  <a:endParaRPr lang="ko-KR" altLang="en-US" sz="1400" dirty="0">
                    <a:solidFill>
                      <a:schemeClr val="bg1"/>
                    </a:solidFill>
                    <a:latin typeface="나눔스퀘어 ExtraBold" panose="020B0600000101010101" pitchFamily="50" charset="-127"/>
                    <a:ea typeface="나눔스퀘어 ExtraBold" panose="020B0600000101010101" pitchFamily="50" charset="-127"/>
                  </a:endParaRPr>
                </a:p>
              </p:txBody>
            </p:sp>
            <p:sp>
              <p:nvSpPr>
                <p:cNvPr id="40" name="직사각형 39">
                  <a:extLst>
                    <a:ext uri="{FF2B5EF4-FFF2-40B4-BE49-F238E27FC236}">
                      <a16:creationId xmlns:a16="http://schemas.microsoft.com/office/drawing/2014/main" id="{293D0FF4-DCCF-4930-83EA-0C5D404D95CD}"/>
                    </a:ext>
                  </a:extLst>
                </p:cNvPr>
                <p:cNvSpPr/>
                <p:nvPr/>
              </p:nvSpPr>
              <p:spPr>
                <a:xfrm>
                  <a:off x="1280160" y="2676937"/>
                  <a:ext cx="2244090" cy="246221"/>
                </a:xfrm>
                <a:prstGeom prst="rect">
                  <a:avLst/>
                </a:prstGeom>
              </p:spPr>
              <p:txBody>
                <a:bodyPr wrap="square" lIns="72000" tIns="0" rIns="0" bIns="0" anchor="ctr" anchorCtr="0">
                  <a:spAutoFit/>
                </a:bodyPr>
                <a:lstStyle/>
                <a:p>
                  <a:pPr algn="r">
                    <a:spcBef>
                      <a:spcPts val="400"/>
                    </a:spcBef>
                    <a:buClr>
                      <a:srgbClr val="004483"/>
                    </a:buClr>
                  </a:pPr>
                  <a:r>
                    <a:rPr lang="ko-KR" altLang="en-US" sz="1600" dirty="0">
                      <a:ln>
                        <a:solidFill>
                          <a:srgbClr val="8477A9">
                            <a:alpha val="0"/>
                          </a:srgbClr>
                        </a:solidFill>
                      </a:ln>
                      <a:solidFill>
                        <a:srgbClr val="141414"/>
                      </a:solidFill>
                      <a:latin typeface="나눔스퀘어 ExtraBold" panose="020B0600000101010101" pitchFamily="50" charset="-127"/>
                      <a:ea typeface="나눔스퀘어 ExtraBold" panose="020B0600000101010101" pitchFamily="50" charset="-127"/>
                    </a:rPr>
                    <a:t>공기업</a:t>
                  </a:r>
                  <a:r>
                    <a:rPr lang="en-US" altLang="ko-KR" sz="1600" dirty="0">
                      <a:ln>
                        <a:solidFill>
                          <a:srgbClr val="8477A9">
                            <a:alpha val="0"/>
                          </a:srgbClr>
                        </a:solidFill>
                      </a:ln>
                      <a:solidFill>
                        <a:srgbClr val="141414"/>
                      </a:solidFill>
                      <a:latin typeface="나눔스퀘어 ExtraBold" panose="020B0600000101010101" pitchFamily="50" charset="-127"/>
                      <a:ea typeface="나눔스퀘어 ExtraBold" panose="020B0600000101010101" pitchFamily="50" charset="-127"/>
                    </a:rPr>
                    <a:t>(</a:t>
                  </a:r>
                  <a:r>
                    <a:rPr lang="ko-KR" altLang="en-US" sz="1600" dirty="0">
                      <a:ln>
                        <a:solidFill>
                          <a:srgbClr val="8477A9">
                            <a:alpha val="0"/>
                          </a:srgbClr>
                        </a:solidFill>
                      </a:ln>
                      <a:solidFill>
                        <a:srgbClr val="141414"/>
                      </a:solidFill>
                      <a:latin typeface="나눔스퀘어 ExtraBold" panose="020B0600000101010101" pitchFamily="50" charset="-127"/>
                      <a:ea typeface="나눔스퀘어 ExtraBold" panose="020B0600000101010101" pitchFamily="50" charset="-127"/>
                    </a:rPr>
                    <a:t>금융공기업 포함</a:t>
                  </a:r>
                  <a:r>
                    <a:rPr lang="en-US" altLang="ko-KR" sz="1600" dirty="0">
                      <a:ln>
                        <a:solidFill>
                          <a:srgbClr val="8477A9">
                            <a:alpha val="0"/>
                          </a:srgbClr>
                        </a:solidFill>
                      </a:ln>
                      <a:solidFill>
                        <a:srgbClr val="141414"/>
                      </a:solidFill>
                      <a:latin typeface="나눔스퀘어 ExtraBold" panose="020B0600000101010101" pitchFamily="50" charset="-127"/>
                      <a:ea typeface="나눔스퀘어 ExtraBold" panose="020B0600000101010101" pitchFamily="50" charset="-127"/>
                    </a:rPr>
                    <a:t>)</a:t>
                  </a:r>
                  <a:endParaRPr lang="ko-KR" altLang="en-US" sz="1600" dirty="0">
                    <a:ln>
                      <a:solidFill>
                        <a:srgbClr val="8477A9">
                          <a:alpha val="0"/>
                        </a:srgbClr>
                      </a:solidFill>
                    </a:ln>
                    <a:solidFill>
                      <a:srgbClr val="141414"/>
                    </a:solidFill>
                    <a:latin typeface="나눔스퀘어 ExtraBold" panose="020B0600000101010101" pitchFamily="50" charset="-127"/>
                    <a:ea typeface="나눔스퀘어 ExtraBold" panose="020B0600000101010101" pitchFamily="50" charset="-127"/>
                  </a:endParaRPr>
                </a:p>
              </p:txBody>
            </p:sp>
            <p:sp>
              <p:nvSpPr>
                <p:cNvPr id="41" name="사각형: 둥근 위쪽 모서리 36">
                  <a:extLst>
                    <a:ext uri="{FF2B5EF4-FFF2-40B4-BE49-F238E27FC236}">
                      <a16:creationId xmlns:a16="http://schemas.microsoft.com/office/drawing/2014/main" id="{A9DA5DA8-07BF-4345-8F94-A9E30BC04D1A}"/>
                    </a:ext>
                  </a:extLst>
                </p:cNvPr>
                <p:cNvSpPr/>
                <p:nvPr/>
              </p:nvSpPr>
              <p:spPr>
                <a:xfrm rot="5400000">
                  <a:off x="4880537" y="1767565"/>
                  <a:ext cx="304944" cy="2827023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rgbClr val="00448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270" rtlCol="0" anchor="ctr"/>
                <a:lstStyle/>
                <a:p>
                  <a:pPr algn="r"/>
                  <a:r>
                    <a:rPr lang="en-US" altLang="ko-KR" sz="1400" dirty="0">
                      <a:solidFill>
                        <a:schemeClr val="bg1"/>
                      </a:solidFill>
                      <a:latin typeface="나눔스퀘어 ExtraBold" panose="020B0600000101010101" pitchFamily="50" charset="-127"/>
                      <a:ea typeface="나눔스퀘어 ExtraBold" panose="020B0600000101010101" pitchFamily="50" charset="-127"/>
                    </a:rPr>
                    <a:t>23</a:t>
                  </a:r>
                  <a:endParaRPr lang="ko-KR" altLang="en-US" sz="1400" dirty="0">
                    <a:solidFill>
                      <a:schemeClr val="bg1"/>
                    </a:solidFill>
                    <a:latin typeface="나눔스퀘어 ExtraBold" panose="020B0600000101010101" pitchFamily="50" charset="-127"/>
                    <a:ea typeface="나눔스퀘어 ExtraBold" panose="020B0600000101010101" pitchFamily="50" charset="-127"/>
                  </a:endParaRPr>
                </a:p>
              </p:txBody>
            </p:sp>
            <p:sp>
              <p:nvSpPr>
                <p:cNvPr id="42" name="직사각형 41">
                  <a:extLst>
                    <a:ext uri="{FF2B5EF4-FFF2-40B4-BE49-F238E27FC236}">
                      <a16:creationId xmlns:a16="http://schemas.microsoft.com/office/drawing/2014/main" id="{3C3C4F26-7E86-4C9B-8685-B3256AAEFB0A}"/>
                    </a:ext>
                  </a:extLst>
                </p:cNvPr>
                <p:cNvSpPr/>
                <p:nvPr/>
              </p:nvSpPr>
              <p:spPr>
                <a:xfrm>
                  <a:off x="1280160" y="3057966"/>
                  <a:ext cx="2244090" cy="246221"/>
                </a:xfrm>
                <a:prstGeom prst="rect">
                  <a:avLst/>
                </a:prstGeom>
              </p:spPr>
              <p:txBody>
                <a:bodyPr wrap="square" lIns="72000" tIns="0" rIns="0" bIns="0" anchor="ctr" anchorCtr="0">
                  <a:spAutoFit/>
                </a:bodyPr>
                <a:lstStyle/>
                <a:p>
                  <a:pPr algn="r">
                    <a:spcBef>
                      <a:spcPts val="400"/>
                    </a:spcBef>
                    <a:buClr>
                      <a:srgbClr val="004483"/>
                    </a:buClr>
                  </a:pPr>
                  <a:r>
                    <a:rPr lang="ko-KR" altLang="en-US" sz="1600" dirty="0">
                      <a:ln>
                        <a:solidFill>
                          <a:srgbClr val="8477A9">
                            <a:alpha val="0"/>
                          </a:srgbClr>
                        </a:solidFill>
                      </a:ln>
                      <a:solidFill>
                        <a:srgbClr val="141414"/>
                      </a:solidFill>
                      <a:latin typeface="나눔스퀘어 ExtraBold" panose="020B0600000101010101" pitchFamily="50" charset="-127"/>
                      <a:ea typeface="나눔스퀘어 ExtraBold" panose="020B0600000101010101" pitchFamily="50" charset="-127"/>
                    </a:rPr>
                    <a:t>국가고시</a:t>
                  </a:r>
                </a:p>
              </p:txBody>
            </p:sp>
            <p:sp>
              <p:nvSpPr>
                <p:cNvPr id="43" name="사각형: 둥근 위쪽 모서리 44">
                  <a:extLst>
                    <a:ext uri="{FF2B5EF4-FFF2-40B4-BE49-F238E27FC236}">
                      <a16:creationId xmlns:a16="http://schemas.microsoft.com/office/drawing/2014/main" id="{3A1C9B89-83D4-403D-94E8-30BEB2CBA406}"/>
                    </a:ext>
                  </a:extLst>
                </p:cNvPr>
                <p:cNvSpPr/>
                <p:nvPr/>
              </p:nvSpPr>
              <p:spPr>
                <a:xfrm rot="5400000">
                  <a:off x="4636697" y="2392434"/>
                  <a:ext cx="304944" cy="2339343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rgbClr val="00448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270" rtlCol="0" anchor="ctr"/>
                <a:lstStyle/>
                <a:p>
                  <a:pPr algn="r"/>
                  <a:r>
                    <a:rPr lang="en-US" altLang="ko-KR" sz="1400" dirty="0">
                      <a:solidFill>
                        <a:schemeClr val="bg1"/>
                      </a:solidFill>
                      <a:latin typeface="나눔스퀘어 ExtraBold" panose="020B0600000101010101" pitchFamily="50" charset="-127"/>
                      <a:ea typeface="나눔스퀘어 ExtraBold" panose="020B0600000101010101" pitchFamily="50" charset="-127"/>
                    </a:rPr>
                    <a:t>19</a:t>
                  </a:r>
                  <a:endParaRPr lang="ko-KR" altLang="en-US" sz="1400" dirty="0">
                    <a:solidFill>
                      <a:schemeClr val="bg1"/>
                    </a:solidFill>
                    <a:latin typeface="나눔스퀘어 ExtraBold" panose="020B0600000101010101" pitchFamily="50" charset="-127"/>
                    <a:ea typeface="나눔스퀘어 ExtraBold" panose="020B0600000101010101" pitchFamily="50" charset="-127"/>
                  </a:endParaRPr>
                </a:p>
              </p:txBody>
            </p:sp>
            <p:sp>
              <p:nvSpPr>
                <p:cNvPr id="44" name="직사각형 43">
                  <a:extLst>
                    <a:ext uri="{FF2B5EF4-FFF2-40B4-BE49-F238E27FC236}">
                      <a16:creationId xmlns:a16="http://schemas.microsoft.com/office/drawing/2014/main" id="{F3FCCD54-5B2A-475D-B3B2-2D89AA806F65}"/>
                    </a:ext>
                  </a:extLst>
                </p:cNvPr>
                <p:cNvSpPr/>
                <p:nvPr/>
              </p:nvSpPr>
              <p:spPr>
                <a:xfrm>
                  <a:off x="1280160" y="3438995"/>
                  <a:ext cx="2244090" cy="246221"/>
                </a:xfrm>
                <a:prstGeom prst="rect">
                  <a:avLst/>
                </a:prstGeom>
              </p:spPr>
              <p:txBody>
                <a:bodyPr wrap="square" lIns="72000" tIns="0" rIns="0" bIns="0" anchor="ctr" anchorCtr="0">
                  <a:spAutoFit/>
                </a:bodyPr>
                <a:lstStyle/>
                <a:p>
                  <a:pPr algn="r">
                    <a:spcBef>
                      <a:spcPts val="400"/>
                    </a:spcBef>
                    <a:buClr>
                      <a:srgbClr val="004483"/>
                    </a:buClr>
                  </a:pPr>
                  <a:r>
                    <a:rPr lang="ko-KR" altLang="en-US" sz="1600" dirty="0">
                      <a:ln>
                        <a:solidFill>
                          <a:srgbClr val="8477A9">
                            <a:alpha val="0"/>
                          </a:srgbClr>
                        </a:solidFill>
                      </a:ln>
                      <a:solidFill>
                        <a:srgbClr val="141414"/>
                      </a:solidFill>
                      <a:latin typeface="나눔스퀘어 ExtraBold" panose="020B0600000101010101" pitchFamily="50" charset="-127"/>
                      <a:ea typeface="나눔스퀘어 ExtraBold" panose="020B0600000101010101" pitchFamily="50" charset="-127"/>
                    </a:rPr>
                    <a:t>금융</a:t>
                  </a:r>
                </a:p>
              </p:txBody>
            </p:sp>
            <p:sp>
              <p:nvSpPr>
                <p:cNvPr id="45" name="사각형: 둥근 위쪽 모서리 47">
                  <a:extLst>
                    <a:ext uri="{FF2B5EF4-FFF2-40B4-BE49-F238E27FC236}">
                      <a16:creationId xmlns:a16="http://schemas.microsoft.com/office/drawing/2014/main" id="{B726B043-0E08-4347-B3B9-D90C5BF92E81}"/>
                    </a:ext>
                  </a:extLst>
                </p:cNvPr>
                <p:cNvSpPr/>
                <p:nvPr/>
              </p:nvSpPr>
              <p:spPr>
                <a:xfrm rot="5400000">
                  <a:off x="4457627" y="2952533"/>
                  <a:ext cx="304944" cy="1981203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rgbClr val="00448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270" rtlCol="0" anchor="ctr"/>
                <a:lstStyle/>
                <a:p>
                  <a:pPr algn="r"/>
                  <a:r>
                    <a:rPr lang="en-US" altLang="ko-KR" sz="1400" dirty="0">
                      <a:solidFill>
                        <a:schemeClr val="bg1"/>
                      </a:solidFill>
                      <a:latin typeface="나눔스퀘어 ExtraBold" panose="020B0600000101010101" pitchFamily="50" charset="-127"/>
                      <a:ea typeface="나눔스퀘어 ExtraBold" panose="020B0600000101010101" pitchFamily="50" charset="-127"/>
                    </a:rPr>
                    <a:t>16</a:t>
                  </a:r>
                  <a:endParaRPr lang="ko-KR" altLang="en-US" sz="1400" dirty="0">
                    <a:solidFill>
                      <a:schemeClr val="bg1"/>
                    </a:solidFill>
                    <a:latin typeface="나눔스퀘어 ExtraBold" panose="020B0600000101010101" pitchFamily="50" charset="-127"/>
                    <a:ea typeface="나눔스퀘어 ExtraBold" panose="020B0600000101010101" pitchFamily="50" charset="-127"/>
                  </a:endParaRPr>
                </a:p>
              </p:txBody>
            </p:sp>
            <p:sp>
              <p:nvSpPr>
                <p:cNvPr id="46" name="직사각형 45">
                  <a:extLst>
                    <a:ext uri="{FF2B5EF4-FFF2-40B4-BE49-F238E27FC236}">
                      <a16:creationId xmlns:a16="http://schemas.microsoft.com/office/drawing/2014/main" id="{72C9E50E-B27A-4C90-BF17-A7F6F4210A48}"/>
                    </a:ext>
                  </a:extLst>
                </p:cNvPr>
                <p:cNvSpPr/>
                <p:nvPr/>
              </p:nvSpPr>
              <p:spPr>
                <a:xfrm>
                  <a:off x="1280160" y="3820024"/>
                  <a:ext cx="2244090" cy="246221"/>
                </a:xfrm>
                <a:prstGeom prst="rect">
                  <a:avLst/>
                </a:prstGeom>
              </p:spPr>
              <p:txBody>
                <a:bodyPr wrap="square" lIns="72000" tIns="0" rIns="0" bIns="0" anchor="ctr" anchorCtr="0">
                  <a:spAutoFit/>
                </a:bodyPr>
                <a:lstStyle/>
                <a:p>
                  <a:pPr algn="r">
                    <a:spcBef>
                      <a:spcPts val="400"/>
                    </a:spcBef>
                    <a:buClr>
                      <a:srgbClr val="004483"/>
                    </a:buClr>
                  </a:pPr>
                  <a:r>
                    <a:rPr lang="ko-KR" altLang="en-US" sz="1600" dirty="0">
                      <a:ln>
                        <a:solidFill>
                          <a:srgbClr val="8477A9">
                            <a:alpha val="0"/>
                          </a:srgbClr>
                        </a:solidFill>
                      </a:ln>
                      <a:solidFill>
                        <a:srgbClr val="141414"/>
                      </a:solidFill>
                      <a:latin typeface="나눔스퀘어 ExtraBold" panose="020B0600000101010101" pitchFamily="50" charset="-127"/>
                      <a:ea typeface="나눔스퀘어 ExtraBold" panose="020B0600000101010101" pitchFamily="50" charset="-127"/>
                    </a:rPr>
                    <a:t>대기업</a:t>
                  </a:r>
                </a:p>
              </p:txBody>
            </p:sp>
            <p:sp>
              <p:nvSpPr>
                <p:cNvPr id="47" name="사각형: 둥근 위쪽 모서리 50">
                  <a:extLst>
                    <a:ext uri="{FF2B5EF4-FFF2-40B4-BE49-F238E27FC236}">
                      <a16:creationId xmlns:a16="http://schemas.microsoft.com/office/drawing/2014/main" id="{A40B18D6-3ED9-4919-A015-76FB91E829E7}"/>
                    </a:ext>
                  </a:extLst>
                </p:cNvPr>
                <p:cNvSpPr/>
                <p:nvPr/>
              </p:nvSpPr>
              <p:spPr>
                <a:xfrm rot="5400000">
                  <a:off x="4341422" y="3449767"/>
                  <a:ext cx="304944" cy="1748793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rgbClr val="00448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270" rtlCol="0" anchor="ctr"/>
                <a:lstStyle/>
                <a:p>
                  <a:pPr algn="r"/>
                  <a:r>
                    <a:rPr lang="en-US" altLang="ko-KR" sz="1400" dirty="0">
                      <a:solidFill>
                        <a:schemeClr val="bg1"/>
                      </a:solidFill>
                      <a:latin typeface="나눔스퀘어 ExtraBold" panose="020B0600000101010101" pitchFamily="50" charset="-127"/>
                      <a:ea typeface="나눔스퀘어 ExtraBold" panose="020B0600000101010101" pitchFamily="50" charset="-127"/>
                    </a:rPr>
                    <a:t>14</a:t>
                  </a:r>
                  <a:endParaRPr lang="ko-KR" altLang="en-US" sz="1400" dirty="0">
                    <a:solidFill>
                      <a:schemeClr val="bg1"/>
                    </a:solidFill>
                    <a:latin typeface="나눔스퀘어 ExtraBold" panose="020B0600000101010101" pitchFamily="50" charset="-127"/>
                    <a:ea typeface="나눔스퀘어 ExtraBold" panose="020B0600000101010101" pitchFamily="50" charset="-127"/>
                  </a:endParaRPr>
                </a:p>
              </p:txBody>
            </p:sp>
            <p:sp>
              <p:nvSpPr>
                <p:cNvPr id="48" name="직사각형 47">
                  <a:extLst>
                    <a:ext uri="{FF2B5EF4-FFF2-40B4-BE49-F238E27FC236}">
                      <a16:creationId xmlns:a16="http://schemas.microsoft.com/office/drawing/2014/main" id="{17E75EBF-3E9C-4053-9FAD-72B40AB56965}"/>
                    </a:ext>
                  </a:extLst>
                </p:cNvPr>
                <p:cNvSpPr/>
                <p:nvPr/>
              </p:nvSpPr>
              <p:spPr>
                <a:xfrm>
                  <a:off x="1280160" y="4201053"/>
                  <a:ext cx="2244090" cy="246221"/>
                </a:xfrm>
                <a:prstGeom prst="rect">
                  <a:avLst/>
                </a:prstGeom>
              </p:spPr>
              <p:txBody>
                <a:bodyPr wrap="square" lIns="72000" tIns="0" rIns="0" bIns="0" anchor="ctr" anchorCtr="0">
                  <a:spAutoFit/>
                </a:bodyPr>
                <a:lstStyle/>
                <a:p>
                  <a:pPr algn="r">
                    <a:spcBef>
                      <a:spcPts val="400"/>
                    </a:spcBef>
                    <a:buClr>
                      <a:srgbClr val="004483"/>
                    </a:buClr>
                  </a:pPr>
                  <a:r>
                    <a:rPr lang="ko-KR" altLang="en-US" sz="1600" dirty="0">
                      <a:ln>
                        <a:solidFill>
                          <a:srgbClr val="8477A9">
                            <a:alpha val="0"/>
                          </a:srgbClr>
                        </a:solidFill>
                      </a:ln>
                      <a:solidFill>
                        <a:srgbClr val="141414"/>
                      </a:solidFill>
                      <a:latin typeface="나눔스퀘어 ExtraBold" panose="020B0600000101010101" pitchFamily="50" charset="-127"/>
                      <a:ea typeface="나눔스퀘어 ExtraBold" panose="020B0600000101010101" pitchFamily="50" charset="-127"/>
                    </a:rPr>
                    <a:t>외국계기업</a:t>
                  </a:r>
                  <a:r>
                    <a:rPr lang="en-US" altLang="ko-KR" sz="1600" dirty="0">
                      <a:ln>
                        <a:solidFill>
                          <a:srgbClr val="8477A9">
                            <a:alpha val="0"/>
                          </a:srgbClr>
                        </a:solidFill>
                      </a:ln>
                      <a:solidFill>
                        <a:srgbClr val="141414"/>
                      </a:solidFill>
                      <a:latin typeface="나눔스퀘어 ExtraBold" panose="020B0600000101010101" pitchFamily="50" charset="-127"/>
                      <a:ea typeface="나눔스퀘어 ExtraBold" panose="020B0600000101010101" pitchFamily="50" charset="-127"/>
                    </a:rPr>
                    <a:t>, </a:t>
                  </a:r>
                  <a:r>
                    <a:rPr lang="ko-KR" altLang="en-US" sz="1600" dirty="0">
                      <a:ln>
                        <a:solidFill>
                          <a:srgbClr val="8477A9">
                            <a:alpha val="0"/>
                          </a:srgbClr>
                        </a:solidFill>
                      </a:ln>
                      <a:solidFill>
                        <a:srgbClr val="141414"/>
                      </a:solidFill>
                      <a:latin typeface="나눔스퀘어 ExtraBold" panose="020B0600000101010101" pitchFamily="50" charset="-127"/>
                      <a:ea typeface="나눔스퀘어 ExtraBold" panose="020B0600000101010101" pitchFamily="50" charset="-127"/>
                    </a:rPr>
                    <a:t>국제기구 등</a:t>
                  </a:r>
                </a:p>
              </p:txBody>
            </p:sp>
            <p:sp>
              <p:nvSpPr>
                <p:cNvPr id="49" name="사각형: 둥근 위쪽 모서리 53">
                  <a:extLst>
                    <a:ext uri="{FF2B5EF4-FFF2-40B4-BE49-F238E27FC236}">
                      <a16:creationId xmlns:a16="http://schemas.microsoft.com/office/drawing/2014/main" id="{3336912D-B5A0-4AC6-B02E-11EA78FCC75F}"/>
                    </a:ext>
                  </a:extLst>
                </p:cNvPr>
                <p:cNvSpPr/>
                <p:nvPr/>
              </p:nvSpPr>
              <p:spPr>
                <a:xfrm rot="5400000">
                  <a:off x="4091866" y="4080352"/>
                  <a:ext cx="304944" cy="1249682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rgbClr val="00448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270" rtlCol="0" anchor="ctr"/>
                <a:lstStyle/>
                <a:p>
                  <a:pPr algn="r"/>
                  <a:r>
                    <a:rPr lang="en-US" altLang="ko-KR" sz="1400" dirty="0">
                      <a:solidFill>
                        <a:schemeClr val="bg1"/>
                      </a:solidFill>
                      <a:latin typeface="나눔스퀘어 ExtraBold" panose="020B0600000101010101" pitchFamily="50" charset="-127"/>
                      <a:ea typeface="나눔스퀘어 ExtraBold" panose="020B0600000101010101" pitchFamily="50" charset="-127"/>
                    </a:rPr>
                    <a:t>10</a:t>
                  </a:r>
                  <a:endParaRPr lang="ko-KR" altLang="en-US" sz="1400" dirty="0">
                    <a:solidFill>
                      <a:schemeClr val="bg1"/>
                    </a:solidFill>
                    <a:latin typeface="나눔스퀘어 ExtraBold" panose="020B0600000101010101" pitchFamily="50" charset="-127"/>
                    <a:ea typeface="나눔스퀘어 ExtraBold" panose="020B0600000101010101" pitchFamily="50" charset="-127"/>
                  </a:endParaRPr>
                </a:p>
              </p:txBody>
            </p:sp>
            <p:sp>
              <p:nvSpPr>
                <p:cNvPr id="50" name="직사각형 49">
                  <a:extLst>
                    <a:ext uri="{FF2B5EF4-FFF2-40B4-BE49-F238E27FC236}">
                      <a16:creationId xmlns:a16="http://schemas.microsoft.com/office/drawing/2014/main" id="{59C963CD-42CE-4EBF-9E24-C611881FCE07}"/>
                    </a:ext>
                  </a:extLst>
                </p:cNvPr>
                <p:cNvSpPr/>
                <p:nvPr/>
              </p:nvSpPr>
              <p:spPr>
                <a:xfrm>
                  <a:off x="1280160" y="4582082"/>
                  <a:ext cx="2244090" cy="246221"/>
                </a:xfrm>
                <a:prstGeom prst="rect">
                  <a:avLst/>
                </a:prstGeom>
              </p:spPr>
              <p:txBody>
                <a:bodyPr wrap="square" lIns="72000" tIns="0" rIns="0" bIns="0" anchor="ctr" anchorCtr="0">
                  <a:spAutoFit/>
                </a:bodyPr>
                <a:lstStyle/>
                <a:p>
                  <a:pPr algn="r">
                    <a:spcBef>
                      <a:spcPts val="400"/>
                    </a:spcBef>
                    <a:buClr>
                      <a:srgbClr val="004483"/>
                    </a:buClr>
                  </a:pPr>
                  <a:r>
                    <a:rPr lang="ko-KR" altLang="en-US" sz="1600" dirty="0">
                      <a:ln>
                        <a:solidFill>
                          <a:srgbClr val="8477A9">
                            <a:alpha val="0"/>
                          </a:srgbClr>
                        </a:solidFill>
                      </a:ln>
                      <a:solidFill>
                        <a:srgbClr val="141414"/>
                      </a:solidFill>
                      <a:latin typeface="나눔스퀘어 ExtraBold" panose="020B0600000101010101" pitchFamily="50" charset="-127"/>
                      <a:ea typeface="나눔스퀘어 ExtraBold" panose="020B0600000101010101" pitchFamily="50" charset="-127"/>
                    </a:rPr>
                    <a:t>해외유학 </a:t>
                  </a:r>
                  <a:r>
                    <a:rPr lang="en-US" altLang="ko-KR" sz="1600" dirty="0">
                      <a:ln>
                        <a:solidFill>
                          <a:srgbClr val="8477A9">
                            <a:alpha val="0"/>
                          </a:srgbClr>
                        </a:solidFill>
                      </a:ln>
                      <a:solidFill>
                        <a:srgbClr val="141414"/>
                      </a:solidFill>
                      <a:latin typeface="나눔스퀘어 ExtraBold" panose="020B0600000101010101" pitchFamily="50" charset="-127"/>
                      <a:ea typeface="나눔스퀘어 ExtraBold" panose="020B0600000101010101" pitchFamily="50" charset="-127"/>
                    </a:rPr>
                    <a:t>/</a:t>
                  </a:r>
                  <a:r>
                    <a:rPr lang="ko-KR" altLang="en-US" sz="1600" dirty="0">
                      <a:ln>
                        <a:solidFill>
                          <a:srgbClr val="8477A9">
                            <a:alpha val="0"/>
                          </a:srgbClr>
                        </a:solidFill>
                      </a:ln>
                      <a:solidFill>
                        <a:srgbClr val="141414"/>
                      </a:solidFill>
                      <a:latin typeface="나눔스퀘어 ExtraBold" panose="020B0600000101010101" pitchFamily="50" charset="-127"/>
                      <a:ea typeface="나눔스퀘어 ExtraBold" panose="020B0600000101010101" pitchFamily="50" charset="-127"/>
                    </a:rPr>
                    <a:t> 로스쿨</a:t>
                  </a:r>
                </a:p>
              </p:txBody>
            </p:sp>
            <p:sp>
              <p:nvSpPr>
                <p:cNvPr id="51" name="사각형: 둥근 위쪽 모서리 32">
                  <a:extLst>
                    <a:ext uri="{FF2B5EF4-FFF2-40B4-BE49-F238E27FC236}">
                      <a16:creationId xmlns:a16="http://schemas.microsoft.com/office/drawing/2014/main" id="{B6A0A587-A8D5-45D0-9976-B45FB52B16AB}"/>
                    </a:ext>
                  </a:extLst>
                </p:cNvPr>
                <p:cNvSpPr/>
                <p:nvPr/>
              </p:nvSpPr>
              <p:spPr>
                <a:xfrm rot="5400000">
                  <a:off x="3761209" y="4792038"/>
                  <a:ext cx="304944" cy="588368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rgbClr val="00448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270" rtlCol="0" anchor="ctr"/>
                <a:lstStyle/>
                <a:p>
                  <a:pPr algn="r"/>
                  <a:r>
                    <a:rPr lang="en-US" altLang="ko-KR" sz="1400" dirty="0">
                      <a:solidFill>
                        <a:schemeClr val="bg1"/>
                      </a:solidFill>
                      <a:latin typeface="나눔스퀘어 ExtraBold" panose="020B0600000101010101" pitchFamily="50" charset="-127"/>
                      <a:ea typeface="나눔스퀘어 ExtraBold" panose="020B0600000101010101" pitchFamily="50" charset="-127"/>
                    </a:rPr>
                    <a:t>3</a:t>
                  </a:r>
                  <a:endParaRPr lang="ko-KR" altLang="en-US" sz="1400" dirty="0">
                    <a:solidFill>
                      <a:schemeClr val="bg1"/>
                    </a:solidFill>
                    <a:latin typeface="나눔스퀘어 ExtraBold" panose="020B0600000101010101" pitchFamily="50" charset="-127"/>
                    <a:ea typeface="나눔스퀘어 ExtraBold" panose="020B0600000101010101" pitchFamily="50" charset="-127"/>
                  </a:endParaRPr>
                </a:p>
              </p:txBody>
            </p:sp>
            <p:sp>
              <p:nvSpPr>
                <p:cNvPr id="52" name="직사각형 51">
                  <a:extLst>
                    <a:ext uri="{FF2B5EF4-FFF2-40B4-BE49-F238E27FC236}">
                      <a16:creationId xmlns:a16="http://schemas.microsoft.com/office/drawing/2014/main" id="{58ACBB32-4646-4785-B4F5-871D43239E5D}"/>
                    </a:ext>
                  </a:extLst>
                </p:cNvPr>
                <p:cNvSpPr/>
                <p:nvPr/>
              </p:nvSpPr>
              <p:spPr>
                <a:xfrm>
                  <a:off x="1280160" y="4963111"/>
                  <a:ext cx="2244090" cy="246221"/>
                </a:xfrm>
                <a:prstGeom prst="rect">
                  <a:avLst/>
                </a:prstGeom>
              </p:spPr>
              <p:txBody>
                <a:bodyPr wrap="square" lIns="72000" tIns="0" rIns="0" bIns="0" anchor="ctr" anchorCtr="0">
                  <a:spAutoFit/>
                </a:bodyPr>
                <a:lstStyle/>
                <a:p>
                  <a:pPr algn="r">
                    <a:spcBef>
                      <a:spcPts val="400"/>
                    </a:spcBef>
                    <a:buClr>
                      <a:srgbClr val="004483"/>
                    </a:buClr>
                  </a:pPr>
                  <a:r>
                    <a:rPr lang="en-US" altLang="ko-KR" sz="1600" dirty="0">
                      <a:ln>
                        <a:solidFill>
                          <a:srgbClr val="8477A9">
                            <a:alpha val="0"/>
                          </a:srgbClr>
                        </a:solidFill>
                      </a:ln>
                      <a:solidFill>
                        <a:srgbClr val="141414"/>
                      </a:solidFill>
                      <a:latin typeface="나눔스퀘어 ExtraBold" panose="020B0600000101010101" pitchFamily="50" charset="-127"/>
                      <a:ea typeface="나눔스퀘어 ExtraBold" panose="020B0600000101010101" pitchFamily="50" charset="-127"/>
                    </a:rPr>
                    <a:t>CPA</a:t>
                  </a:r>
                  <a:endParaRPr lang="ko-KR" altLang="en-US" sz="1600" dirty="0">
                    <a:ln>
                      <a:solidFill>
                        <a:srgbClr val="8477A9">
                          <a:alpha val="0"/>
                        </a:srgbClr>
                      </a:solidFill>
                    </a:ln>
                    <a:solidFill>
                      <a:srgbClr val="141414"/>
                    </a:solidFill>
                    <a:latin typeface="나눔스퀘어 ExtraBold" panose="020B0600000101010101" pitchFamily="50" charset="-127"/>
                    <a:ea typeface="나눔스퀘어 ExtraBold" panose="020B0600000101010101" pitchFamily="50" charset="-127"/>
                  </a:endParaRPr>
                </a:p>
              </p:txBody>
            </p:sp>
            <p:sp>
              <p:nvSpPr>
                <p:cNvPr id="53" name="사각형: 둥근 위쪽 모서리 37">
                  <a:extLst>
                    <a:ext uri="{FF2B5EF4-FFF2-40B4-BE49-F238E27FC236}">
                      <a16:creationId xmlns:a16="http://schemas.microsoft.com/office/drawing/2014/main" id="{2F2B732D-A32A-4B18-8F69-9EBCD29B12D8}"/>
                    </a:ext>
                  </a:extLst>
                </p:cNvPr>
                <p:cNvSpPr/>
                <p:nvPr/>
              </p:nvSpPr>
              <p:spPr>
                <a:xfrm rot="5400000">
                  <a:off x="3717534" y="5216742"/>
                  <a:ext cx="304944" cy="501017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rgbClr val="00448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270" rtlCol="0" anchor="ctr"/>
                <a:lstStyle/>
                <a:p>
                  <a:pPr algn="r"/>
                  <a:r>
                    <a:rPr lang="en-US" altLang="ko-KR" sz="1400" dirty="0">
                      <a:solidFill>
                        <a:schemeClr val="bg1"/>
                      </a:solidFill>
                      <a:latin typeface="나눔스퀘어 ExtraBold" panose="020B0600000101010101" pitchFamily="50" charset="-127"/>
                      <a:ea typeface="나눔스퀘어 ExtraBold" panose="020B0600000101010101" pitchFamily="50" charset="-127"/>
                    </a:rPr>
                    <a:t>2</a:t>
                  </a:r>
                  <a:endParaRPr lang="ko-KR" altLang="en-US" sz="1400" dirty="0">
                    <a:solidFill>
                      <a:schemeClr val="bg1"/>
                    </a:solidFill>
                    <a:latin typeface="나눔스퀘어 ExtraBold" panose="020B0600000101010101" pitchFamily="50" charset="-127"/>
                    <a:ea typeface="나눔스퀘어 ExtraBold" panose="020B0600000101010101" pitchFamily="50" charset="-127"/>
                  </a:endParaRPr>
                </a:p>
              </p:txBody>
            </p:sp>
            <p:sp>
              <p:nvSpPr>
                <p:cNvPr id="54" name="직사각형 53">
                  <a:extLst>
                    <a:ext uri="{FF2B5EF4-FFF2-40B4-BE49-F238E27FC236}">
                      <a16:creationId xmlns:a16="http://schemas.microsoft.com/office/drawing/2014/main" id="{63990AA3-96D6-4CE1-A34B-4D530C1EDFEB}"/>
                    </a:ext>
                  </a:extLst>
                </p:cNvPr>
                <p:cNvSpPr/>
                <p:nvPr/>
              </p:nvSpPr>
              <p:spPr>
                <a:xfrm>
                  <a:off x="1280160" y="5344140"/>
                  <a:ext cx="2244090" cy="246221"/>
                </a:xfrm>
                <a:prstGeom prst="rect">
                  <a:avLst/>
                </a:prstGeom>
              </p:spPr>
              <p:txBody>
                <a:bodyPr wrap="square" lIns="72000" tIns="0" rIns="0" bIns="0" anchor="ctr" anchorCtr="0">
                  <a:spAutoFit/>
                </a:bodyPr>
                <a:lstStyle/>
                <a:p>
                  <a:pPr algn="r">
                    <a:spcBef>
                      <a:spcPts val="400"/>
                    </a:spcBef>
                    <a:buClr>
                      <a:srgbClr val="004483"/>
                    </a:buClr>
                  </a:pPr>
                  <a:r>
                    <a:rPr lang="ko-KR" altLang="en-US" sz="1600" dirty="0">
                      <a:ln>
                        <a:solidFill>
                          <a:srgbClr val="8477A9">
                            <a:alpha val="0"/>
                          </a:srgbClr>
                        </a:solidFill>
                      </a:ln>
                      <a:solidFill>
                        <a:srgbClr val="141414"/>
                      </a:solidFill>
                      <a:latin typeface="나눔스퀘어 ExtraBold" panose="020B0600000101010101" pitchFamily="50" charset="-127"/>
                      <a:ea typeface="나눔스퀘어 ExtraBold" panose="020B0600000101010101" pitchFamily="50" charset="-127"/>
                    </a:rPr>
                    <a:t>기타</a:t>
                  </a:r>
                </a:p>
              </p:txBody>
            </p:sp>
            <p:sp>
              <p:nvSpPr>
                <p:cNvPr id="55" name="사각형: 둥근 위쪽 모서리 40">
                  <a:extLst>
                    <a:ext uri="{FF2B5EF4-FFF2-40B4-BE49-F238E27FC236}">
                      <a16:creationId xmlns:a16="http://schemas.microsoft.com/office/drawing/2014/main" id="{B70DE660-ACC4-44B4-B2C5-46440A0A1A5D}"/>
                    </a:ext>
                  </a:extLst>
                </p:cNvPr>
                <p:cNvSpPr/>
                <p:nvPr/>
              </p:nvSpPr>
              <p:spPr>
                <a:xfrm rot="5400000">
                  <a:off x="3646096" y="5669208"/>
                  <a:ext cx="304944" cy="358139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rgbClr val="00448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270" rtlCol="0" anchor="ctr"/>
                <a:lstStyle/>
                <a:p>
                  <a:pPr algn="r"/>
                  <a:r>
                    <a:rPr lang="en-US" altLang="ko-KR" sz="1400" dirty="0">
                      <a:solidFill>
                        <a:schemeClr val="bg1"/>
                      </a:solidFill>
                      <a:latin typeface="나눔스퀘어 ExtraBold" panose="020B0600000101010101" pitchFamily="50" charset="-127"/>
                      <a:ea typeface="나눔스퀘어 ExtraBold" panose="020B0600000101010101" pitchFamily="50" charset="-127"/>
                    </a:rPr>
                    <a:t>1</a:t>
                  </a:r>
                  <a:endParaRPr lang="ko-KR" altLang="en-US" sz="1400" dirty="0">
                    <a:solidFill>
                      <a:schemeClr val="bg1"/>
                    </a:solidFill>
                    <a:latin typeface="나눔스퀘어 ExtraBold" panose="020B0600000101010101" pitchFamily="50" charset="-127"/>
                    <a:ea typeface="나눔스퀘어 ExtraBold" panose="020B0600000101010101" pitchFamily="50" charset="-127"/>
                  </a:endParaRPr>
                </a:p>
              </p:txBody>
            </p:sp>
            <p:sp>
              <p:nvSpPr>
                <p:cNvPr id="56" name="직사각형 55">
                  <a:extLst>
                    <a:ext uri="{FF2B5EF4-FFF2-40B4-BE49-F238E27FC236}">
                      <a16:creationId xmlns:a16="http://schemas.microsoft.com/office/drawing/2014/main" id="{F40674BB-AFCE-4314-BDC2-B162C688DF77}"/>
                    </a:ext>
                  </a:extLst>
                </p:cNvPr>
                <p:cNvSpPr/>
                <p:nvPr/>
              </p:nvSpPr>
              <p:spPr>
                <a:xfrm>
                  <a:off x="1280160" y="5725167"/>
                  <a:ext cx="2244090" cy="246221"/>
                </a:xfrm>
                <a:prstGeom prst="rect">
                  <a:avLst/>
                </a:prstGeom>
              </p:spPr>
              <p:txBody>
                <a:bodyPr wrap="square" lIns="72000" tIns="0" rIns="0" bIns="0" anchor="ctr" anchorCtr="0">
                  <a:spAutoFit/>
                </a:bodyPr>
                <a:lstStyle/>
                <a:p>
                  <a:pPr algn="r">
                    <a:spcBef>
                      <a:spcPts val="400"/>
                    </a:spcBef>
                    <a:buClr>
                      <a:srgbClr val="004483"/>
                    </a:buClr>
                  </a:pPr>
                  <a:r>
                    <a:rPr lang="ko-KR" altLang="en-US" sz="1600" dirty="0">
                      <a:ln>
                        <a:solidFill>
                          <a:srgbClr val="8477A9">
                            <a:alpha val="0"/>
                          </a:srgbClr>
                        </a:solidFill>
                      </a:ln>
                      <a:solidFill>
                        <a:srgbClr val="141414"/>
                      </a:solidFill>
                      <a:latin typeface="나눔스퀘어 ExtraBold" panose="020B0600000101010101" pitchFamily="50" charset="-127"/>
                      <a:ea typeface="나눔스퀘어 ExtraBold" panose="020B0600000101010101" pitchFamily="50" charset="-127"/>
                    </a:rPr>
                    <a:t>창업</a:t>
                  </a:r>
                </a:p>
              </p:txBody>
            </p:sp>
            <p:sp>
              <p:nvSpPr>
                <p:cNvPr id="57" name="사각형: 둥근 모서리 2">
                  <a:extLst>
                    <a:ext uri="{FF2B5EF4-FFF2-40B4-BE49-F238E27FC236}">
                      <a16:creationId xmlns:a16="http://schemas.microsoft.com/office/drawing/2014/main" id="{964B7C92-B1C9-457B-9E0B-254295C9E727}"/>
                    </a:ext>
                  </a:extLst>
                </p:cNvPr>
                <p:cNvSpPr/>
                <p:nvPr/>
              </p:nvSpPr>
              <p:spPr>
                <a:xfrm>
                  <a:off x="3619500" y="2485652"/>
                  <a:ext cx="99060" cy="367702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sp>
          <p:nvSpPr>
            <p:cNvPr id="36" name="사각형: 둥근 모서리 59">
              <a:extLst>
                <a:ext uri="{FF2B5EF4-FFF2-40B4-BE49-F238E27FC236}">
                  <a16:creationId xmlns:a16="http://schemas.microsoft.com/office/drawing/2014/main" id="{A7280A95-0C50-405A-8F59-981F296FAFCC}"/>
                </a:ext>
              </a:extLst>
            </p:cNvPr>
            <p:cNvSpPr/>
            <p:nvPr/>
          </p:nvSpPr>
          <p:spPr>
            <a:xfrm>
              <a:off x="628650" y="1821151"/>
              <a:ext cx="7886700" cy="396000"/>
            </a:xfrm>
            <a:prstGeom prst="roundRect">
              <a:avLst>
                <a:gd name="adj" fmla="val 50000"/>
              </a:avLst>
            </a:prstGeom>
            <a:solidFill>
              <a:srgbClr val="F5F5F5"/>
            </a:solidFill>
            <a:ln w="12700">
              <a:solidFill>
                <a:srgbClr val="7DB927"/>
              </a:solidFill>
            </a:ln>
            <a:effectLst>
              <a:outerShdw dist="38100" dir="5400000" algn="l" rotWithShape="0">
                <a:srgbClr val="7DB927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ko-KR" altLang="en-US" dirty="0">
                  <a:solidFill>
                    <a:srgbClr val="004483"/>
                  </a:solidFill>
                  <a:latin typeface="나눔스퀘어 ExtraBold" panose="020B0600000101010101" pitchFamily="50" charset="-127"/>
                  <a:ea typeface="나눔스퀘어 ExtraBold" panose="020B0600000101010101" pitchFamily="50" charset="-127"/>
                </a:rPr>
                <a:t>졸업 후 희망하는 진로는 무엇입니까</a:t>
              </a:r>
              <a:r>
                <a:rPr lang="en-US" altLang="ko-KR" dirty="0">
                  <a:solidFill>
                    <a:srgbClr val="004483"/>
                  </a:solidFill>
                  <a:latin typeface="나눔스퀘어 ExtraBold" panose="020B0600000101010101" pitchFamily="50" charset="-127"/>
                  <a:ea typeface="나눔스퀘어 ExtraBold" panose="020B0600000101010101" pitchFamily="50" charset="-127"/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3108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74B7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800" dirty="0"/>
              <a:t> 경제학과 설문조사</a:t>
            </a:r>
            <a:endParaRPr lang="ko-KR" altLang="en-US" sz="2800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pSp>
        <p:nvGrpSpPr>
          <p:cNvPr id="29" name="그룹 28"/>
          <p:cNvGrpSpPr/>
          <p:nvPr/>
        </p:nvGrpSpPr>
        <p:grpSpPr>
          <a:xfrm>
            <a:off x="323851" y="1173526"/>
            <a:ext cx="8496300" cy="5100274"/>
            <a:chOff x="323851" y="1173526"/>
            <a:chExt cx="8496300" cy="5100274"/>
          </a:xfrm>
        </p:grpSpPr>
        <p:grpSp>
          <p:nvGrpSpPr>
            <p:cNvPr id="30" name="그룹 29">
              <a:extLst>
                <a:ext uri="{FF2B5EF4-FFF2-40B4-BE49-F238E27FC236}">
                  <a16:creationId xmlns:a16="http://schemas.microsoft.com/office/drawing/2014/main" id="{56319B6C-821E-43F7-BFE8-DF44AED06966}"/>
                </a:ext>
              </a:extLst>
            </p:cNvPr>
            <p:cNvGrpSpPr/>
            <p:nvPr/>
          </p:nvGrpSpPr>
          <p:grpSpPr>
            <a:xfrm>
              <a:off x="323851" y="1173526"/>
              <a:ext cx="8496300" cy="5100274"/>
              <a:chOff x="323851" y="1173526"/>
              <a:chExt cx="8496300" cy="5100274"/>
            </a:xfrm>
          </p:grpSpPr>
          <p:sp>
            <p:nvSpPr>
              <p:cNvPr id="75" name="사각형: 둥근 모서리 19">
                <a:extLst>
                  <a:ext uri="{FF2B5EF4-FFF2-40B4-BE49-F238E27FC236}">
                    <a16:creationId xmlns:a16="http://schemas.microsoft.com/office/drawing/2014/main" id="{2B23DBFD-D175-4ACF-9E5E-4A5269CAD998}"/>
                  </a:ext>
                </a:extLst>
              </p:cNvPr>
              <p:cNvSpPr/>
              <p:nvPr/>
            </p:nvSpPr>
            <p:spPr>
              <a:xfrm>
                <a:off x="323851" y="1409700"/>
                <a:ext cx="8496300" cy="4864100"/>
              </a:xfrm>
              <a:prstGeom prst="roundRect">
                <a:avLst>
                  <a:gd name="adj" fmla="val 7168"/>
                </a:avLst>
              </a:prstGeom>
              <a:solidFill>
                <a:schemeClr val="bg1"/>
              </a:solidFill>
              <a:ln w="25400">
                <a:solidFill>
                  <a:srgbClr val="D9D9D9"/>
                </a:solidFill>
              </a:ln>
              <a:effectLst>
                <a:outerShdw dist="63500" dir="16200000" rotWithShape="0">
                  <a:srgbClr val="7DB927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76213" indent="-176213">
                  <a:lnSpc>
                    <a:spcPct val="140000"/>
                  </a:lnSpc>
                  <a:spcBef>
                    <a:spcPts val="400"/>
                  </a:spcBef>
                  <a:buClr>
                    <a:srgbClr val="004483"/>
                  </a:buClr>
                  <a:buFont typeface="Wingdings" panose="05000000000000000000" pitchFamily="2" charset="2"/>
                  <a:buChar char="§"/>
                </a:pPr>
                <a:endParaRPr lang="ko-KR" altLang="en-US" dirty="0">
                  <a:ln>
                    <a:solidFill>
                      <a:srgbClr val="8477A9">
                        <a:alpha val="0"/>
                      </a:srgbClr>
                    </a:solidFill>
                  </a:ln>
                  <a:solidFill>
                    <a:srgbClr val="141414"/>
                  </a:solidFill>
                  <a:latin typeface="나눔스퀘어 Bold" panose="020B0600000101010101" pitchFamily="50" charset="-127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76" name="사각형: 둥근 모서리 20">
                <a:extLst>
                  <a:ext uri="{FF2B5EF4-FFF2-40B4-BE49-F238E27FC236}">
                    <a16:creationId xmlns:a16="http://schemas.microsoft.com/office/drawing/2014/main" id="{7464323D-8BBF-45AE-9D1C-B70E37B17202}"/>
                  </a:ext>
                </a:extLst>
              </p:cNvPr>
              <p:cNvSpPr/>
              <p:nvPr/>
            </p:nvSpPr>
            <p:spPr>
              <a:xfrm>
                <a:off x="323851" y="1173526"/>
                <a:ext cx="4857749" cy="460640"/>
              </a:xfrm>
              <a:prstGeom prst="roundRect">
                <a:avLst>
                  <a:gd name="adj" fmla="val 50000"/>
                </a:avLst>
              </a:prstGeom>
              <a:solidFill>
                <a:srgbClr val="004483"/>
              </a:solidFill>
              <a:ln>
                <a:noFill/>
              </a:ln>
              <a:effectLst>
                <a:outerShdw dist="63500" algn="l" rotWithShape="0">
                  <a:srgbClr val="7DB927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4000"/>
                  </a:lnSpc>
                </a:pPr>
                <a:r>
                  <a:rPr lang="ko-KR" altLang="en-US" sz="2400" dirty="0">
                    <a:solidFill>
                      <a:schemeClr val="bg1"/>
                    </a:solidFill>
                    <a:latin typeface="나눔스퀘어 ExtraBold" panose="020B0600000101010101" pitchFamily="50" charset="-127"/>
                    <a:ea typeface="나눔스퀘어 ExtraBold" panose="020B0600000101010101" pitchFamily="50" charset="-127"/>
                  </a:rPr>
                  <a:t>경제학과 개선방향 </a:t>
                </a:r>
                <a:r>
                  <a:rPr lang="en-US" altLang="ko-KR" sz="2400" dirty="0">
                    <a:solidFill>
                      <a:schemeClr val="bg1"/>
                    </a:solidFill>
                    <a:latin typeface="나눔스퀘어 Bold" panose="020B0600000101010101" pitchFamily="50" charset="-127"/>
                    <a:ea typeface="나눔스퀘어 Bold" panose="020B0600000101010101" pitchFamily="50" charset="-127"/>
                  </a:rPr>
                  <a:t>(</a:t>
                </a:r>
                <a:r>
                  <a:rPr lang="ko-KR" altLang="en-US" sz="2400" dirty="0">
                    <a:solidFill>
                      <a:schemeClr val="bg1"/>
                    </a:solidFill>
                    <a:latin typeface="나눔스퀘어 Bold" panose="020B0600000101010101" pitchFamily="50" charset="-127"/>
                    <a:ea typeface="나눔스퀘어 Bold" panose="020B0600000101010101" pitchFamily="50" charset="-127"/>
                  </a:rPr>
                  <a:t>재학생 설문</a:t>
                </a:r>
                <a:r>
                  <a:rPr lang="en-US" altLang="ko-KR" sz="2400" dirty="0">
                    <a:solidFill>
                      <a:schemeClr val="bg1"/>
                    </a:solidFill>
                    <a:latin typeface="나눔스퀘어 Bold" panose="020B0600000101010101" pitchFamily="50" charset="-127"/>
                    <a:ea typeface="나눔스퀘어 Bold" panose="020B0600000101010101" pitchFamily="50" charset="-127"/>
                  </a:rPr>
                  <a:t>)</a:t>
                </a:r>
              </a:p>
            </p:txBody>
          </p:sp>
        </p:grpSp>
        <p:sp>
          <p:nvSpPr>
            <p:cNvPr id="31" name="사각형: 둥근 모서리 21">
              <a:extLst>
                <a:ext uri="{FF2B5EF4-FFF2-40B4-BE49-F238E27FC236}">
                  <a16:creationId xmlns:a16="http://schemas.microsoft.com/office/drawing/2014/main" id="{AFB4E3A2-E0A5-46D7-B9EA-E6859DBBD5F8}"/>
                </a:ext>
              </a:extLst>
            </p:cNvPr>
            <p:cNvSpPr/>
            <p:nvPr/>
          </p:nvSpPr>
          <p:spPr>
            <a:xfrm>
              <a:off x="628650" y="1821151"/>
              <a:ext cx="7886700" cy="396000"/>
            </a:xfrm>
            <a:prstGeom prst="roundRect">
              <a:avLst>
                <a:gd name="adj" fmla="val 50000"/>
              </a:avLst>
            </a:prstGeom>
            <a:solidFill>
              <a:srgbClr val="F5F5F5"/>
            </a:solidFill>
            <a:ln w="12700">
              <a:solidFill>
                <a:srgbClr val="7DB927"/>
              </a:solidFill>
            </a:ln>
            <a:effectLst>
              <a:outerShdw dist="38100" dir="5400000" algn="l" rotWithShape="0">
                <a:srgbClr val="7DB927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ko-KR" altLang="en-US" spc="-100" dirty="0">
                  <a:solidFill>
                    <a:srgbClr val="004483"/>
                  </a:solidFill>
                  <a:latin typeface="나눔스퀘어 ExtraBold" panose="020B0600000101010101" pitchFamily="50" charset="-127"/>
                  <a:ea typeface="나눔스퀘어 ExtraBold" panose="020B0600000101010101" pitchFamily="50" charset="-127"/>
                </a:rPr>
                <a:t>경제학과 학생으로서 우리 학과가 개선되어야 한다고 생각하는 부분은 무엇입니까</a:t>
              </a:r>
              <a:r>
                <a:rPr lang="en-US" altLang="ko-KR" spc="-100" dirty="0">
                  <a:solidFill>
                    <a:srgbClr val="004483"/>
                  </a:solidFill>
                  <a:latin typeface="나눔스퀘어 ExtraBold" panose="020B0600000101010101" pitchFamily="50" charset="-127"/>
                  <a:ea typeface="나눔스퀘어 ExtraBold" panose="020B0600000101010101" pitchFamily="50" charset="-127"/>
                </a:rPr>
                <a:t>?</a:t>
              </a:r>
            </a:p>
          </p:txBody>
        </p:sp>
        <p:sp>
          <p:nvSpPr>
            <p:cNvPr id="32" name="사각형: 둥근 위쪽 모서리 3">
              <a:extLst>
                <a:ext uri="{FF2B5EF4-FFF2-40B4-BE49-F238E27FC236}">
                  <a16:creationId xmlns:a16="http://schemas.microsoft.com/office/drawing/2014/main" id="{AE9603D3-ECD4-430D-8D6C-28C8A3A85BBB}"/>
                </a:ext>
              </a:extLst>
            </p:cNvPr>
            <p:cNvSpPr/>
            <p:nvPr/>
          </p:nvSpPr>
          <p:spPr>
            <a:xfrm rot="5400000">
              <a:off x="5736287" y="496776"/>
              <a:ext cx="304944" cy="444328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44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r"/>
              <a:r>
                <a:rPr lang="en-US" altLang="ko-KR" sz="1400" dirty="0">
                  <a:solidFill>
                    <a:schemeClr val="bg1"/>
                  </a:solidFill>
                  <a:latin typeface="나눔스퀘어 ExtraBold" panose="020B0600000101010101" pitchFamily="50" charset="-127"/>
                  <a:ea typeface="나눔스퀘어 ExtraBold" panose="020B0600000101010101" pitchFamily="50" charset="-127"/>
                </a:rPr>
                <a:t>47</a:t>
              </a:r>
              <a:endParaRPr lang="ko-KR" altLang="en-US" sz="1400" dirty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endParaRPr>
            </a:p>
          </p:txBody>
        </p:sp>
        <p:sp>
          <p:nvSpPr>
            <p:cNvPr id="33" name="직사각형 32">
              <a:extLst>
                <a:ext uri="{FF2B5EF4-FFF2-40B4-BE49-F238E27FC236}">
                  <a16:creationId xmlns:a16="http://schemas.microsoft.com/office/drawing/2014/main" id="{293D0FF4-DCCF-4930-83EA-0C5D404D95CD}"/>
                </a:ext>
              </a:extLst>
            </p:cNvPr>
            <p:cNvSpPr/>
            <p:nvPr/>
          </p:nvSpPr>
          <p:spPr>
            <a:xfrm>
              <a:off x="990600" y="2595304"/>
              <a:ext cx="2581275" cy="246221"/>
            </a:xfrm>
            <a:prstGeom prst="rect">
              <a:avLst/>
            </a:prstGeom>
          </p:spPr>
          <p:txBody>
            <a:bodyPr wrap="square" lIns="72000" tIns="0" rIns="0" bIns="0" anchor="ctr" anchorCtr="0">
              <a:spAutoFit/>
            </a:bodyPr>
            <a:lstStyle/>
            <a:p>
              <a:pPr algn="r">
                <a:spcBef>
                  <a:spcPts val="400"/>
                </a:spcBef>
                <a:buClr>
                  <a:srgbClr val="004483"/>
                </a:buClr>
              </a:pPr>
              <a:r>
                <a:rPr lang="ko-KR" altLang="en-US" sz="1600" dirty="0">
                  <a:ln>
                    <a:solidFill>
                      <a:srgbClr val="8477A9">
                        <a:alpha val="0"/>
                      </a:srgbClr>
                    </a:solidFill>
                  </a:ln>
                  <a:solidFill>
                    <a:srgbClr val="141414"/>
                  </a:solidFill>
                  <a:latin typeface="나눔스퀘어 ExtraBold" panose="020B0600000101010101" pitchFamily="50" charset="-127"/>
                  <a:ea typeface="나눔스퀘어 ExtraBold" panose="020B0600000101010101" pitchFamily="50" charset="-127"/>
                </a:rPr>
                <a:t>개설되는 강좌 수</a:t>
              </a:r>
              <a:r>
                <a:rPr lang="en-US" altLang="ko-KR" sz="1600" dirty="0">
                  <a:ln>
                    <a:solidFill>
                      <a:srgbClr val="8477A9">
                        <a:alpha val="0"/>
                      </a:srgbClr>
                    </a:solidFill>
                  </a:ln>
                  <a:solidFill>
                    <a:srgbClr val="141414"/>
                  </a:solidFill>
                  <a:latin typeface="나눔스퀘어 ExtraBold" panose="020B0600000101010101" pitchFamily="50" charset="-127"/>
                  <a:ea typeface="나눔스퀘어 ExtraBold" panose="020B0600000101010101" pitchFamily="50" charset="-127"/>
                </a:rPr>
                <a:t>/</a:t>
              </a:r>
              <a:r>
                <a:rPr lang="ko-KR" altLang="en-US" sz="1600" dirty="0">
                  <a:ln>
                    <a:solidFill>
                      <a:srgbClr val="8477A9">
                        <a:alpha val="0"/>
                      </a:srgbClr>
                    </a:solidFill>
                  </a:ln>
                  <a:solidFill>
                    <a:srgbClr val="141414"/>
                  </a:solidFill>
                  <a:latin typeface="나눔스퀘어 ExtraBold" panose="020B0600000101010101" pitchFamily="50" charset="-127"/>
                  <a:ea typeface="나눔스퀘어 ExtraBold" panose="020B0600000101010101" pitchFamily="50" charset="-127"/>
                </a:rPr>
                <a:t>종류</a:t>
              </a:r>
              <a:r>
                <a:rPr lang="en-US" altLang="ko-KR" sz="1600" dirty="0">
                  <a:ln>
                    <a:solidFill>
                      <a:srgbClr val="8477A9">
                        <a:alpha val="0"/>
                      </a:srgbClr>
                    </a:solidFill>
                  </a:ln>
                  <a:solidFill>
                    <a:srgbClr val="141414"/>
                  </a:solidFill>
                  <a:latin typeface="나눔스퀘어 ExtraBold" panose="020B0600000101010101" pitchFamily="50" charset="-127"/>
                  <a:ea typeface="나눔스퀘어 ExtraBold" panose="020B0600000101010101" pitchFamily="50" charset="-127"/>
                </a:rPr>
                <a:t>/</a:t>
              </a:r>
              <a:r>
                <a:rPr lang="ko-KR" altLang="en-US" sz="1600" dirty="0">
                  <a:ln>
                    <a:solidFill>
                      <a:srgbClr val="8477A9">
                        <a:alpha val="0"/>
                      </a:srgbClr>
                    </a:solidFill>
                  </a:ln>
                  <a:solidFill>
                    <a:srgbClr val="141414"/>
                  </a:solidFill>
                  <a:latin typeface="나눔스퀘어 ExtraBold" panose="020B0600000101010101" pitchFamily="50" charset="-127"/>
                  <a:ea typeface="나눔스퀘어 ExtraBold" panose="020B0600000101010101" pitchFamily="50" charset="-127"/>
                </a:rPr>
                <a:t>시간</a:t>
              </a:r>
            </a:p>
          </p:txBody>
        </p:sp>
        <p:sp>
          <p:nvSpPr>
            <p:cNvPr id="60" name="사각형: 둥근 위쪽 모서리 36">
              <a:extLst>
                <a:ext uri="{FF2B5EF4-FFF2-40B4-BE49-F238E27FC236}">
                  <a16:creationId xmlns:a16="http://schemas.microsoft.com/office/drawing/2014/main" id="{A9DA5DA8-07BF-4345-8F94-A9E30BC04D1A}"/>
                </a:ext>
              </a:extLst>
            </p:cNvPr>
            <p:cNvSpPr/>
            <p:nvPr/>
          </p:nvSpPr>
          <p:spPr>
            <a:xfrm rot="5400000">
              <a:off x="5222344" y="1446180"/>
              <a:ext cx="304944" cy="3415393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44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r"/>
              <a:r>
                <a:rPr lang="en-US" altLang="ko-KR" sz="1400" dirty="0">
                  <a:solidFill>
                    <a:schemeClr val="bg1"/>
                  </a:solidFill>
                  <a:latin typeface="나눔스퀘어 ExtraBold" panose="020B0600000101010101" pitchFamily="50" charset="-127"/>
                  <a:ea typeface="나눔스퀘어 ExtraBold" panose="020B0600000101010101" pitchFamily="50" charset="-127"/>
                </a:rPr>
                <a:t>36</a:t>
              </a:r>
              <a:endParaRPr lang="ko-KR" altLang="en-US" sz="1400" dirty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endParaRPr>
            </a:p>
          </p:txBody>
        </p:sp>
        <p:sp>
          <p:nvSpPr>
            <p:cNvPr id="61" name="직사각형 60">
              <a:extLst>
                <a:ext uri="{FF2B5EF4-FFF2-40B4-BE49-F238E27FC236}">
                  <a16:creationId xmlns:a16="http://schemas.microsoft.com/office/drawing/2014/main" id="{3C3C4F26-7E86-4C9B-8685-B3256AAEFB0A}"/>
                </a:ext>
              </a:extLst>
            </p:cNvPr>
            <p:cNvSpPr/>
            <p:nvPr/>
          </p:nvSpPr>
          <p:spPr>
            <a:xfrm>
              <a:off x="990600" y="3030765"/>
              <a:ext cx="2581275" cy="246221"/>
            </a:xfrm>
            <a:prstGeom prst="rect">
              <a:avLst/>
            </a:prstGeom>
          </p:spPr>
          <p:txBody>
            <a:bodyPr wrap="square" lIns="72000" tIns="0" rIns="0" bIns="0" anchor="ctr" anchorCtr="0">
              <a:spAutoFit/>
            </a:bodyPr>
            <a:lstStyle/>
            <a:p>
              <a:pPr algn="r">
                <a:spcBef>
                  <a:spcPts val="400"/>
                </a:spcBef>
                <a:buClr>
                  <a:srgbClr val="004483"/>
                </a:buClr>
              </a:pPr>
              <a:r>
                <a:rPr lang="ko-KR" altLang="en-US" sz="1600" dirty="0">
                  <a:ln>
                    <a:solidFill>
                      <a:srgbClr val="8477A9">
                        <a:alpha val="0"/>
                      </a:srgbClr>
                    </a:solidFill>
                  </a:ln>
                  <a:solidFill>
                    <a:srgbClr val="141414"/>
                  </a:solidFill>
                  <a:latin typeface="나눔스퀘어 ExtraBold" panose="020B0600000101010101" pitchFamily="50" charset="-127"/>
                  <a:ea typeface="나눔스퀘어 ExtraBold" panose="020B0600000101010101" pitchFamily="50" charset="-127"/>
                </a:rPr>
                <a:t>선후배 및 동문회와의 교류</a:t>
              </a:r>
            </a:p>
          </p:txBody>
        </p:sp>
        <p:sp>
          <p:nvSpPr>
            <p:cNvPr id="62" name="사각형: 둥근 위쪽 모서리 44">
              <a:extLst>
                <a:ext uri="{FF2B5EF4-FFF2-40B4-BE49-F238E27FC236}">
                  <a16:creationId xmlns:a16="http://schemas.microsoft.com/office/drawing/2014/main" id="{3A1C9B89-83D4-403D-94E8-30BEB2CBA406}"/>
                </a:ext>
              </a:extLst>
            </p:cNvPr>
            <p:cNvSpPr/>
            <p:nvPr/>
          </p:nvSpPr>
          <p:spPr>
            <a:xfrm rot="5400000">
              <a:off x="5100424" y="2003562"/>
              <a:ext cx="304944" cy="317155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44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r"/>
              <a:r>
                <a:rPr lang="en-US" altLang="ko-KR" sz="1400" dirty="0">
                  <a:solidFill>
                    <a:schemeClr val="bg1"/>
                  </a:solidFill>
                  <a:latin typeface="나눔스퀘어 ExtraBold" panose="020B0600000101010101" pitchFamily="50" charset="-127"/>
                  <a:ea typeface="나눔스퀘어 ExtraBold" panose="020B0600000101010101" pitchFamily="50" charset="-127"/>
                </a:rPr>
                <a:t>34</a:t>
              </a:r>
              <a:endParaRPr lang="ko-KR" altLang="en-US" sz="1400" dirty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endParaRPr>
            </a:p>
          </p:txBody>
        </p:sp>
        <p:sp>
          <p:nvSpPr>
            <p:cNvPr id="63" name="직사각형 62">
              <a:extLst>
                <a:ext uri="{FF2B5EF4-FFF2-40B4-BE49-F238E27FC236}">
                  <a16:creationId xmlns:a16="http://schemas.microsoft.com/office/drawing/2014/main" id="{F3FCCD54-5B2A-475D-B3B2-2D89AA806F65}"/>
                </a:ext>
              </a:extLst>
            </p:cNvPr>
            <p:cNvSpPr/>
            <p:nvPr/>
          </p:nvSpPr>
          <p:spPr>
            <a:xfrm>
              <a:off x="990600" y="3466226"/>
              <a:ext cx="2581275" cy="246221"/>
            </a:xfrm>
            <a:prstGeom prst="rect">
              <a:avLst/>
            </a:prstGeom>
          </p:spPr>
          <p:txBody>
            <a:bodyPr wrap="square" lIns="72000" tIns="0" rIns="0" bIns="0" anchor="ctr" anchorCtr="0">
              <a:spAutoFit/>
            </a:bodyPr>
            <a:lstStyle/>
            <a:p>
              <a:pPr algn="r">
                <a:spcBef>
                  <a:spcPts val="400"/>
                </a:spcBef>
                <a:buClr>
                  <a:srgbClr val="004483"/>
                </a:buClr>
              </a:pPr>
              <a:r>
                <a:rPr lang="ko-KR" altLang="en-US" sz="1600" dirty="0">
                  <a:ln>
                    <a:solidFill>
                      <a:srgbClr val="8477A9">
                        <a:alpha val="0"/>
                      </a:srgbClr>
                    </a:solidFill>
                  </a:ln>
                  <a:solidFill>
                    <a:srgbClr val="141414"/>
                  </a:solidFill>
                  <a:latin typeface="나눔스퀘어 ExtraBold" panose="020B0600000101010101" pitchFamily="50" charset="-127"/>
                  <a:ea typeface="나눔스퀘어 ExtraBold" panose="020B0600000101010101" pitchFamily="50" charset="-127"/>
                </a:rPr>
                <a:t>경제학과 내 </a:t>
              </a:r>
              <a:r>
                <a:rPr lang="ko-KR" altLang="en-US" sz="1600" dirty="0" err="1">
                  <a:ln>
                    <a:solidFill>
                      <a:srgbClr val="8477A9">
                        <a:alpha val="0"/>
                      </a:srgbClr>
                    </a:solidFill>
                  </a:ln>
                  <a:solidFill>
                    <a:srgbClr val="141414"/>
                  </a:solidFill>
                  <a:latin typeface="나눔스퀘어 ExtraBold" panose="020B0600000101010101" pitchFamily="50" charset="-127"/>
                  <a:ea typeface="나눔스퀘어 ExtraBold" panose="020B0600000101010101" pitchFamily="50" charset="-127"/>
                </a:rPr>
                <a:t>과생활</a:t>
              </a:r>
              <a:endParaRPr lang="ko-KR" altLang="en-US" sz="1600" dirty="0">
                <a:ln>
                  <a:solidFill>
                    <a:srgbClr val="8477A9">
                      <a:alpha val="0"/>
                    </a:srgbClr>
                  </a:solidFill>
                </a:ln>
                <a:solidFill>
                  <a:srgbClr val="141414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endParaRPr>
            </a:p>
          </p:txBody>
        </p:sp>
        <p:sp>
          <p:nvSpPr>
            <p:cNvPr id="64" name="사각형: 둥근 위쪽 모서리 47">
              <a:extLst>
                <a:ext uri="{FF2B5EF4-FFF2-40B4-BE49-F238E27FC236}">
                  <a16:creationId xmlns:a16="http://schemas.microsoft.com/office/drawing/2014/main" id="{B726B043-0E08-4347-B3B9-D90C5BF92E81}"/>
                </a:ext>
              </a:extLst>
            </p:cNvPr>
            <p:cNvSpPr/>
            <p:nvPr/>
          </p:nvSpPr>
          <p:spPr>
            <a:xfrm rot="5400000">
              <a:off x="4791002" y="2748446"/>
              <a:ext cx="304944" cy="255270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44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r"/>
              <a:r>
                <a:rPr lang="en-US" altLang="ko-KR" sz="1400" dirty="0">
                  <a:solidFill>
                    <a:schemeClr val="bg1"/>
                  </a:solidFill>
                  <a:latin typeface="나눔스퀘어 ExtraBold" panose="020B0600000101010101" pitchFamily="50" charset="-127"/>
                  <a:ea typeface="나눔스퀘어 ExtraBold" panose="020B0600000101010101" pitchFamily="50" charset="-127"/>
                </a:rPr>
                <a:t>25</a:t>
              </a:r>
              <a:endParaRPr lang="ko-KR" altLang="en-US" sz="1400" dirty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endParaRPr>
            </a:p>
          </p:txBody>
        </p:sp>
        <p:sp>
          <p:nvSpPr>
            <p:cNvPr id="65" name="직사각형 64">
              <a:extLst>
                <a:ext uri="{FF2B5EF4-FFF2-40B4-BE49-F238E27FC236}">
                  <a16:creationId xmlns:a16="http://schemas.microsoft.com/office/drawing/2014/main" id="{72C9E50E-B27A-4C90-BF17-A7F6F4210A48}"/>
                </a:ext>
              </a:extLst>
            </p:cNvPr>
            <p:cNvSpPr/>
            <p:nvPr/>
          </p:nvSpPr>
          <p:spPr>
            <a:xfrm>
              <a:off x="990600" y="3901687"/>
              <a:ext cx="2581275" cy="246221"/>
            </a:xfrm>
            <a:prstGeom prst="rect">
              <a:avLst/>
            </a:prstGeom>
          </p:spPr>
          <p:txBody>
            <a:bodyPr wrap="square" lIns="72000" tIns="0" rIns="0" bIns="0" anchor="ctr" anchorCtr="0">
              <a:spAutoFit/>
            </a:bodyPr>
            <a:lstStyle/>
            <a:p>
              <a:pPr algn="r">
                <a:spcBef>
                  <a:spcPts val="400"/>
                </a:spcBef>
                <a:buClr>
                  <a:srgbClr val="004483"/>
                </a:buClr>
              </a:pPr>
              <a:r>
                <a:rPr lang="ko-KR" altLang="en-US" sz="1600" dirty="0">
                  <a:ln>
                    <a:solidFill>
                      <a:srgbClr val="8477A9">
                        <a:alpha val="0"/>
                      </a:srgbClr>
                    </a:solidFill>
                  </a:ln>
                  <a:solidFill>
                    <a:srgbClr val="141414"/>
                  </a:solidFill>
                  <a:latin typeface="나눔스퀘어 ExtraBold" panose="020B0600000101010101" pitchFamily="50" charset="-127"/>
                  <a:ea typeface="나눔스퀘어 ExtraBold" panose="020B0600000101010101" pitchFamily="50" charset="-127"/>
                </a:rPr>
                <a:t>경제학과에 대한 소속감</a:t>
              </a:r>
            </a:p>
          </p:txBody>
        </p:sp>
        <p:sp>
          <p:nvSpPr>
            <p:cNvPr id="66" name="사각형: 둥근 위쪽 모서리 53">
              <a:extLst>
                <a:ext uri="{FF2B5EF4-FFF2-40B4-BE49-F238E27FC236}">
                  <a16:creationId xmlns:a16="http://schemas.microsoft.com/office/drawing/2014/main" id="{3336912D-B5A0-4AC6-B02E-11EA78FCC75F}"/>
                </a:ext>
              </a:extLst>
            </p:cNvPr>
            <p:cNvSpPr/>
            <p:nvPr/>
          </p:nvSpPr>
          <p:spPr>
            <a:xfrm rot="5400000">
              <a:off x="4671780" y="3303129"/>
              <a:ext cx="304944" cy="231426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44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r"/>
              <a:r>
                <a:rPr lang="en-US" altLang="ko-KR" sz="1400" dirty="0">
                  <a:solidFill>
                    <a:schemeClr val="bg1"/>
                  </a:solidFill>
                  <a:latin typeface="나눔스퀘어 ExtraBold" panose="020B0600000101010101" pitchFamily="50" charset="-127"/>
                  <a:ea typeface="나눔스퀘어 ExtraBold" panose="020B0600000101010101" pitchFamily="50" charset="-127"/>
                </a:rPr>
                <a:t>23</a:t>
              </a:r>
              <a:endParaRPr lang="ko-KR" altLang="en-US" sz="1400" dirty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endParaRPr>
            </a:p>
          </p:txBody>
        </p:sp>
        <p:sp>
          <p:nvSpPr>
            <p:cNvPr id="67" name="직사각형 66">
              <a:extLst>
                <a:ext uri="{FF2B5EF4-FFF2-40B4-BE49-F238E27FC236}">
                  <a16:creationId xmlns:a16="http://schemas.microsoft.com/office/drawing/2014/main" id="{59C963CD-42CE-4EBF-9E24-C611881FCE07}"/>
                </a:ext>
              </a:extLst>
            </p:cNvPr>
            <p:cNvSpPr/>
            <p:nvPr/>
          </p:nvSpPr>
          <p:spPr>
            <a:xfrm>
              <a:off x="990600" y="4337148"/>
              <a:ext cx="2581275" cy="246221"/>
            </a:xfrm>
            <a:prstGeom prst="rect">
              <a:avLst/>
            </a:prstGeom>
          </p:spPr>
          <p:txBody>
            <a:bodyPr wrap="square" lIns="72000" tIns="0" rIns="0" bIns="0" anchor="ctr" anchorCtr="0">
              <a:spAutoFit/>
            </a:bodyPr>
            <a:lstStyle/>
            <a:p>
              <a:pPr algn="r">
                <a:spcBef>
                  <a:spcPts val="400"/>
                </a:spcBef>
                <a:buClr>
                  <a:srgbClr val="004483"/>
                </a:buClr>
              </a:pPr>
              <a:r>
                <a:rPr lang="ko-KR" altLang="en-US" sz="1600" dirty="0">
                  <a:ln>
                    <a:solidFill>
                      <a:srgbClr val="8477A9">
                        <a:alpha val="0"/>
                      </a:srgbClr>
                    </a:solidFill>
                  </a:ln>
                  <a:solidFill>
                    <a:srgbClr val="141414"/>
                  </a:solidFill>
                  <a:latin typeface="나눔스퀘어 ExtraBold" panose="020B0600000101010101" pitchFamily="50" charset="-127"/>
                  <a:ea typeface="나눔스퀘어 ExtraBold" panose="020B0600000101010101" pitchFamily="50" charset="-127"/>
                </a:rPr>
                <a:t>현재 장학금 시스템</a:t>
              </a:r>
            </a:p>
          </p:txBody>
        </p:sp>
        <p:sp>
          <p:nvSpPr>
            <p:cNvPr id="68" name="사각형: 둥근 위쪽 모서리 32">
              <a:extLst>
                <a:ext uri="{FF2B5EF4-FFF2-40B4-BE49-F238E27FC236}">
                  <a16:creationId xmlns:a16="http://schemas.microsoft.com/office/drawing/2014/main" id="{B6A0A587-A8D5-45D0-9976-B45FB52B16AB}"/>
                </a:ext>
              </a:extLst>
            </p:cNvPr>
            <p:cNvSpPr/>
            <p:nvPr/>
          </p:nvSpPr>
          <p:spPr>
            <a:xfrm rot="5400000">
              <a:off x="4103018" y="4307352"/>
              <a:ext cx="304944" cy="117673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44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r"/>
              <a:r>
                <a:rPr lang="en-US" altLang="ko-KR" sz="1400" dirty="0">
                  <a:solidFill>
                    <a:schemeClr val="bg1"/>
                  </a:solidFill>
                  <a:latin typeface="나눔스퀘어 ExtraBold" panose="020B0600000101010101" pitchFamily="50" charset="-127"/>
                  <a:ea typeface="나눔스퀘어 ExtraBold" panose="020B0600000101010101" pitchFamily="50" charset="-127"/>
                </a:rPr>
                <a:t>12</a:t>
              </a:r>
              <a:endParaRPr lang="ko-KR" altLang="en-US" sz="1400" dirty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endParaRPr>
            </a:p>
          </p:txBody>
        </p:sp>
        <p:sp>
          <p:nvSpPr>
            <p:cNvPr id="69" name="직사각형 68">
              <a:extLst>
                <a:ext uri="{FF2B5EF4-FFF2-40B4-BE49-F238E27FC236}">
                  <a16:creationId xmlns:a16="http://schemas.microsoft.com/office/drawing/2014/main" id="{58ACBB32-4646-4785-B4F5-871D43239E5D}"/>
                </a:ext>
              </a:extLst>
            </p:cNvPr>
            <p:cNvSpPr/>
            <p:nvPr/>
          </p:nvSpPr>
          <p:spPr>
            <a:xfrm>
              <a:off x="990600" y="4772609"/>
              <a:ext cx="2581275" cy="246221"/>
            </a:xfrm>
            <a:prstGeom prst="rect">
              <a:avLst/>
            </a:prstGeom>
          </p:spPr>
          <p:txBody>
            <a:bodyPr wrap="square" lIns="72000" tIns="0" rIns="0" bIns="0" anchor="ctr" anchorCtr="0">
              <a:spAutoFit/>
            </a:bodyPr>
            <a:lstStyle/>
            <a:p>
              <a:pPr algn="r">
                <a:spcBef>
                  <a:spcPts val="400"/>
                </a:spcBef>
                <a:buClr>
                  <a:srgbClr val="004483"/>
                </a:buClr>
              </a:pPr>
              <a:r>
                <a:rPr lang="ko-KR" altLang="en-US" sz="1600" dirty="0">
                  <a:ln>
                    <a:solidFill>
                      <a:srgbClr val="8477A9">
                        <a:alpha val="0"/>
                      </a:srgbClr>
                    </a:solidFill>
                  </a:ln>
                  <a:solidFill>
                    <a:srgbClr val="141414"/>
                  </a:solidFill>
                  <a:latin typeface="나눔스퀘어 ExtraBold" panose="020B0600000101010101" pitchFamily="50" charset="-127"/>
                  <a:ea typeface="나눔스퀘어 ExtraBold" panose="020B0600000101010101" pitchFamily="50" charset="-127"/>
                </a:rPr>
                <a:t>졸업 후 취업전망</a:t>
              </a:r>
            </a:p>
          </p:txBody>
        </p:sp>
        <p:sp>
          <p:nvSpPr>
            <p:cNvPr id="70" name="사각형: 둥근 위쪽 모서리 37">
              <a:extLst>
                <a:ext uri="{FF2B5EF4-FFF2-40B4-BE49-F238E27FC236}">
                  <a16:creationId xmlns:a16="http://schemas.microsoft.com/office/drawing/2014/main" id="{2F2B732D-A32A-4B18-8F69-9EBCD29B12D8}"/>
                </a:ext>
              </a:extLst>
            </p:cNvPr>
            <p:cNvSpPr/>
            <p:nvPr/>
          </p:nvSpPr>
          <p:spPr>
            <a:xfrm rot="5400000">
              <a:off x="3912250" y="4933582"/>
              <a:ext cx="304944" cy="795199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44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r"/>
              <a:r>
                <a:rPr lang="en-US" altLang="ko-KR" sz="1400" dirty="0">
                  <a:solidFill>
                    <a:schemeClr val="bg1"/>
                  </a:solidFill>
                  <a:latin typeface="나눔스퀘어 ExtraBold" panose="020B0600000101010101" pitchFamily="50" charset="-127"/>
                  <a:ea typeface="나눔스퀘어 ExtraBold" panose="020B0600000101010101" pitchFamily="50" charset="-127"/>
                </a:rPr>
                <a:t>8</a:t>
              </a:r>
              <a:endParaRPr lang="ko-KR" altLang="en-US" sz="1400" dirty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endParaRPr>
            </a:p>
          </p:txBody>
        </p:sp>
        <p:sp>
          <p:nvSpPr>
            <p:cNvPr id="71" name="직사각형 70">
              <a:extLst>
                <a:ext uri="{FF2B5EF4-FFF2-40B4-BE49-F238E27FC236}">
                  <a16:creationId xmlns:a16="http://schemas.microsoft.com/office/drawing/2014/main" id="{63990AA3-96D6-4CE1-A34B-4D530C1EDFEB}"/>
                </a:ext>
              </a:extLst>
            </p:cNvPr>
            <p:cNvSpPr/>
            <p:nvPr/>
          </p:nvSpPr>
          <p:spPr>
            <a:xfrm>
              <a:off x="990600" y="5208070"/>
              <a:ext cx="2581275" cy="246221"/>
            </a:xfrm>
            <a:prstGeom prst="rect">
              <a:avLst/>
            </a:prstGeom>
          </p:spPr>
          <p:txBody>
            <a:bodyPr wrap="square" lIns="72000" tIns="0" rIns="0" bIns="0" anchor="ctr" anchorCtr="0">
              <a:spAutoFit/>
            </a:bodyPr>
            <a:lstStyle/>
            <a:p>
              <a:pPr algn="r">
                <a:spcBef>
                  <a:spcPts val="400"/>
                </a:spcBef>
                <a:buClr>
                  <a:srgbClr val="004483"/>
                </a:buClr>
              </a:pPr>
              <a:r>
                <a:rPr lang="ko-KR" altLang="en-US" sz="1600" dirty="0" err="1">
                  <a:ln>
                    <a:solidFill>
                      <a:srgbClr val="8477A9">
                        <a:alpha val="0"/>
                      </a:srgbClr>
                    </a:solidFill>
                  </a:ln>
                  <a:solidFill>
                    <a:srgbClr val="141414"/>
                  </a:solidFill>
                  <a:latin typeface="나눔스퀘어 ExtraBold" panose="020B0600000101010101" pitchFamily="50" charset="-127"/>
                  <a:ea typeface="나눔스퀘어 ExtraBold" panose="020B0600000101010101" pitchFamily="50" charset="-127"/>
                </a:rPr>
                <a:t>타과생들과의</a:t>
              </a:r>
              <a:r>
                <a:rPr lang="ko-KR" altLang="en-US" sz="1600" dirty="0">
                  <a:ln>
                    <a:solidFill>
                      <a:srgbClr val="8477A9">
                        <a:alpha val="0"/>
                      </a:srgbClr>
                    </a:solidFill>
                  </a:ln>
                  <a:solidFill>
                    <a:srgbClr val="141414"/>
                  </a:solidFill>
                  <a:latin typeface="나눔스퀘어 ExtraBold" panose="020B0600000101010101" pitchFamily="50" charset="-127"/>
                  <a:ea typeface="나눔스퀘어 ExtraBold" panose="020B0600000101010101" pitchFamily="50" charset="-127"/>
                </a:rPr>
                <a:t> 교류</a:t>
              </a:r>
            </a:p>
          </p:txBody>
        </p:sp>
        <p:sp>
          <p:nvSpPr>
            <p:cNvPr id="72" name="사각형: 둥근 위쪽 모서리 40">
              <a:extLst>
                <a:ext uri="{FF2B5EF4-FFF2-40B4-BE49-F238E27FC236}">
                  <a16:creationId xmlns:a16="http://schemas.microsoft.com/office/drawing/2014/main" id="{B70DE660-ACC4-44B4-B2C5-46440A0A1A5D}"/>
                </a:ext>
              </a:extLst>
            </p:cNvPr>
            <p:cNvSpPr/>
            <p:nvPr/>
          </p:nvSpPr>
          <p:spPr>
            <a:xfrm rot="5400000">
              <a:off x="3693721" y="5587575"/>
              <a:ext cx="304944" cy="358139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44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r"/>
              <a:r>
                <a:rPr lang="en-US" altLang="ko-KR" sz="1400" dirty="0">
                  <a:solidFill>
                    <a:schemeClr val="bg1"/>
                  </a:solidFill>
                  <a:latin typeface="나눔스퀘어 ExtraBold" panose="020B0600000101010101" pitchFamily="50" charset="-127"/>
                  <a:ea typeface="나눔스퀘어 ExtraBold" panose="020B0600000101010101" pitchFamily="50" charset="-127"/>
                </a:rPr>
                <a:t>1</a:t>
              </a:r>
              <a:endParaRPr lang="ko-KR" altLang="en-US" sz="1400" dirty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endParaRPr>
            </a:p>
          </p:txBody>
        </p:sp>
        <p:sp>
          <p:nvSpPr>
            <p:cNvPr id="73" name="직사각형 72">
              <a:extLst>
                <a:ext uri="{FF2B5EF4-FFF2-40B4-BE49-F238E27FC236}">
                  <a16:creationId xmlns:a16="http://schemas.microsoft.com/office/drawing/2014/main" id="{F40674BB-AFCE-4314-BDC2-B162C688DF77}"/>
                </a:ext>
              </a:extLst>
            </p:cNvPr>
            <p:cNvSpPr/>
            <p:nvPr/>
          </p:nvSpPr>
          <p:spPr>
            <a:xfrm>
              <a:off x="990600" y="5643534"/>
              <a:ext cx="2581275" cy="246221"/>
            </a:xfrm>
            <a:prstGeom prst="rect">
              <a:avLst/>
            </a:prstGeom>
          </p:spPr>
          <p:txBody>
            <a:bodyPr wrap="square" lIns="72000" tIns="0" rIns="0" bIns="0" anchor="ctr" anchorCtr="0">
              <a:spAutoFit/>
            </a:bodyPr>
            <a:lstStyle/>
            <a:p>
              <a:pPr algn="r">
                <a:spcBef>
                  <a:spcPts val="400"/>
                </a:spcBef>
                <a:buClr>
                  <a:srgbClr val="004483"/>
                </a:buClr>
              </a:pPr>
              <a:r>
                <a:rPr lang="ko-KR" altLang="en-US" sz="1600" dirty="0">
                  <a:ln>
                    <a:solidFill>
                      <a:srgbClr val="8477A9">
                        <a:alpha val="0"/>
                      </a:srgbClr>
                    </a:solidFill>
                  </a:ln>
                  <a:solidFill>
                    <a:srgbClr val="141414"/>
                  </a:solidFill>
                  <a:latin typeface="나눔스퀘어 ExtraBold" panose="020B0600000101010101" pitchFamily="50" charset="-127"/>
                  <a:ea typeface="나눔스퀘어 ExtraBold" panose="020B0600000101010101" pitchFamily="50" charset="-127"/>
                </a:rPr>
                <a:t>강의실 개선</a:t>
              </a:r>
            </a:p>
          </p:txBody>
        </p:sp>
        <p:sp>
          <p:nvSpPr>
            <p:cNvPr id="74" name="사각형: 둥근 모서리 2">
              <a:extLst>
                <a:ext uri="{FF2B5EF4-FFF2-40B4-BE49-F238E27FC236}">
                  <a16:creationId xmlns:a16="http://schemas.microsoft.com/office/drawing/2014/main" id="{964B7C92-B1C9-457B-9E0B-254295C9E727}"/>
                </a:ext>
              </a:extLst>
            </p:cNvPr>
            <p:cNvSpPr/>
            <p:nvPr/>
          </p:nvSpPr>
          <p:spPr>
            <a:xfrm>
              <a:off x="3667125" y="2404019"/>
              <a:ext cx="99060" cy="367702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12108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8BBBD1E8-A0DD-43AE-BD52-3A893542A753}"/>
              </a:ext>
            </a:extLst>
          </p:cNvPr>
          <p:cNvSpPr/>
          <p:nvPr/>
        </p:nvSpPr>
        <p:spPr>
          <a:xfrm>
            <a:off x="994486" y="1948186"/>
            <a:ext cx="3847207" cy="2148345"/>
          </a:xfrm>
          <a:prstGeom prst="rect">
            <a:avLst/>
          </a:prstGeom>
        </p:spPr>
        <p:txBody>
          <a:bodyPr wrap="none" lIns="0" tIns="0" rIns="0" bIns="0" anchor="b" anchorCtr="0">
            <a:spAutoFit/>
          </a:bodyPr>
          <a:lstStyle/>
          <a:p>
            <a:pPr fontAlgn="auto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</a:pPr>
            <a:r>
              <a:rPr lang="ko-KR" altLang="en-US" sz="6000" dirty="0" smtClean="0">
                <a:solidFill>
                  <a:schemeClr val="bg1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경제학과 </a:t>
            </a:r>
            <a:endParaRPr lang="en-US" altLang="ko-KR" sz="6000" dirty="0" smtClean="0">
              <a:solidFill>
                <a:schemeClr val="bg1"/>
              </a:solidFill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  <a:p>
            <a:pPr fontAlgn="auto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</a:pPr>
            <a:r>
              <a:rPr lang="ko-KR" altLang="en-US" sz="6000" dirty="0" smtClean="0">
                <a:solidFill>
                  <a:schemeClr val="bg1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전공교과목</a:t>
            </a:r>
            <a:endParaRPr lang="ko-KR" altLang="en-US" sz="6000" dirty="0">
              <a:solidFill>
                <a:schemeClr val="bg1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8" name="자유형: 도형 7">
            <a:extLst>
              <a:ext uri="{FF2B5EF4-FFF2-40B4-BE49-F238E27FC236}">
                <a16:creationId xmlns:a16="http://schemas.microsoft.com/office/drawing/2014/main" id="{BC2CA9FC-A5D8-4F23-9FFA-2B07A4A84B3D}"/>
              </a:ext>
            </a:extLst>
          </p:cNvPr>
          <p:cNvSpPr/>
          <p:nvPr/>
        </p:nvSpPr>
        <p:spPr>
          <a:xfrm>
            <a:off x="2543175" y="4096531"/>
            <a:ext cx="6600825" cy="0"/>
          </a:xfrm>
          <a:custGeom>
            <a:avLst/>
            <a:gdLst>
              <a:gd name="connsiteX0" fmla="*/ 0 w 5036457"/>
              <a:gd name="connsiteY0" fmla="*/ 0 h 0"/>
              <a:gd name="connsiteX1" fmla="*/ 5036457 w 503645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36457">
                <a:moveTo>
                  <a:pt x="0" y="0"/>
                </a:moveTo>
                <a:lnTo>
                  <a:pt x="5036457" y="0"/>
                </a:lnTo>
              </a:path>
            </a:pathLst>
          </a:custGeom>
          <a:noFill/>
          <a:ln>
            <a:solidFill>
              <a:srgbClr val="A5CF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4244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그림 25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800" y="908720"/>
            <a:ext cx="7268400" cy="5288400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74B7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ko-KR" altLang="en-US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전공교과목 소개</a:t>
            </a:r>
            <a:endParaRPr lang="ko-KR" altLang="en-US" sz="2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5119719" y="1844824"/>
            <a:ext cx="3168352" cy="4352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5148064" y="2912546"/>
            <a:ext cx="3384376" cy="1104916"/>
          </a:xfrm>
          <a:prstGeom prst="roundRect">
            <a:avLst>
              <a:gd name="adj" fmla="val 22792"/>
            </a:avLst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b="1" dirty="0" err="1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산업조직론</a:t>
            </a:r>
            <a:r>
              <a:rPr lang="en-US" altLang="ko-KR" sz="1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, </a:t>
            </a:r>
            <a:r>
              <a:rPr lang="ko-KR" altLang="en-US" sz="1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재정학</a:t>
            </a:r>
            <a:r>
              <a:rPr lang="en-US" altLang="ko-KR" sz="1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, </a:t>
            </a:r>
            <a:r>
              <a:rPr lang="ko-KR" altLang="en-US" sz="1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노동경제학</a:t>
            </a:r>
            <a:r>
              <a:rPr lang="en-US" altLang="ko-KR" sz="1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,</a:t>
            </a:r>
          </a:p>
          <a:p>
            <a:pPr algn="ctr"/>
            <a:r>
              <a:rPr lang="ko-KR" altLang="en-US" sz="1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재정정책</a:t>
            </a:r>
            <a:r>
              <a:rPr lang="en-US" altLang="ko-KR" sz="1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, </a:t>
            </a:r>
            <a:r>
              <a:rPr lang="ko-KR" altLang="en-US" sz="1400" b="1" dirty="0" err="1" smtClean="0">
                <a:latin typeface="HY중고딕" panose="02030600000101010101" pitchFamily="18" charset="-127"/>
                <a:ea typeface="HY중고딕" panose="02030600000101010101" pitchFamily="18" charset="-127"/>
              </a:rPr>
              <a:t>법경제학</a:t>
            </a:r>
            <a:r>
              <a:rPr lang="en-US" altLang="ko-KR" sz="1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, </a:t>
            </a:r>
            <a:r>
              <a:rPr lang="ko-KR" altLang="en-US" sz="1400" b="1" dirty="0" err="1" smtClean="0">
                <a:latin typeface="HY중고딕" panose="02030600000101010101" pitchFamily="18" charset="-127"/>
                <a:ea typeface="HY중고딕" panose="02030600000101010101" pitchFamily="18" charset="-127"/>
              </a:rPr>
              <a:t>경제발전론</a:t>
            </a:r>
            <a:r>
              <a:rPr lang="en-US" altLang="ko-KR" sz="1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,</a:t>
            </a:r>
          </a:p>
          <a:p>
            <a:pPr algn="ctr"/>
            <a:r>
              <a:rPr lang="ko-KR" altLang="en-US" sz="1400" b="1" dirty="0" err="1" smtClean="0">
                <a:latin typeface="HY중고딕" panose="02030600000101010101" pitchFamily="18" charset="-127"/>
                <a:ea typeface="HY중고딕" panose="02030600000101010101" pitchFamily="18" charset="-127"/>
              </a:rPr>
              <a:t>도시경제학</a:t>
            </a:r>
            <a:r>
              <a:rPr lang="en-US" altLang="ko-KR" sz="1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, </a:t>
            </a:r>
            <a:r>
              <a:rPr lang="ko-KR" altLang="en-US" sz="1400" b="1" dirty="0" err="1" smtClean="0">
                <a:latin typeface="HY중고딕" panose="02030600000101010101" pitchFamily="18" charset="-127"/>
                <a:ea typeface="HY중고딕" panose="02030600000101010101" pitchFamily="18" charset="-127"/>
              </a:rPr>
              <a:t>환경경제학</a:t>
            </a:r>
            <a:r>
              <a:rPr lang="en-US" altLang="ko-KR" sz="1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, </a:t>
            </a:r>
            <a:r>
              <a:rPr lang="ko-KR" altLang="en-US" sz="1400" b="1" dirty="0" err="1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자원경제학</a:t>
            </a:r>
            <a:r>
              <a:rPr lang="en-US" altLang="ko-KR" sz="1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,</a:t>
            </a:r>
          </a:p>
          <a:p>
            <a:pPr algn="ctr"/>
            <a:r>
              <a:rPr lang="ko-KR" altLang="en-US" sz="1400" b="1" dirty="0" err="1" smtClean="0">
                <a:latin typeface="HY중고딕" panose="02030600000101010101" pitchFamily="18" charset="-127"/>
                <a:ea typeface="HY중고딕" panose="02030600000101010101" pitchFamily="18" charset="-127"/>
              </a:rPr>
              <a:t>교육경제학</a:t>
            </a:r>
            <a:r>
              <a:rPr lang="en-US" altLang="ko-KR" sz="1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, </a:t>
            </a:r>
            <a:r>
              <a:rPr lang="ko-KR" altLang="en-US" sz="1400" b="1" dirty="0" err="1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의료경제학</a:t>
            </a:r>
            <a:r>
              <a:rPr lang="en-US" altLang="ko-KR" sz="1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, </a:t>
            </a:r>
            <a:r>
              <a:rPr lang="ko-KR" altLang="en-US" sz="1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정치경제학</a:t>
            </a:r>
            <a:endParaRPr lang="ko-KR" altLang="en-US" sz="1400" b="1" dirty="0">
              <a:latin typeface="HY중고딕" panose="02030600000101010101" pitchFamily="18" charset="-127"/>
              <a:ea typeface="HY중고딕" panose="02030600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8064" y="1898563"/>
            <a:ext cx="3240360" cy="845820"/>
          </a:xfrm>
          <a:prstGeom prst="roundRect">
            <a:avLst>
              <a:gd name="adj" fmla="val 22792"/>
            </a:avLst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b="1" dirty="0" err="1" smtClean="0">
                <a:latin typeface="HY중고딕" panose="02030600000101010101" pitchFamily="18" charset="-127"/>
                <a:ea typeface="HY중고딕" panose="02030600000101010101" pitchFamily="18" charset="-127"/>
              </a:rPr>
              <a:t>경제수학</a:t>
            </a:r>
            <a:r>
              <a:rPr lang="en-US" altLang="ko-KR" sz="1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, </a:t>
            </a:r>
            <a:r>
              <a:rPr lang="ko-KR" altLang="en-US" sz="1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경제통계분석</a:t>
            </a:r>
            <a:r>
              <a:rPr lang="en-US" altLang="ko-KR" sz="1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,</a:t>
            </a:r>
          </a:p>
          <a:p>
            <a:pPr algn="ctr"/>
            <a:r>
              <a:rPr lang="ko-KR" altLang="en-US" sz="1400" b="1" dirty="0" err="1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수리경제학</a:t>
            </a:r>
            <a:r>
              <a:rPr lang="en-US" altLang="ko-KR" sz="1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, </a:t>
            </a:r>
            <a:r>
              <a:rPr lang="ko-KR" altLang="en-US" sz="1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게임이론 및 응용</a:t>
            </a:r>
            <a:r>
              <a:rPr lang="en-US" altLang="ko-KR" sz="1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,</a:t>
            </a:r>
          </a:p>
          <a:p>
            <a:pPr algn="ctr"/>
            <a:r>
              <a:rPr lang="ko-KR" altLang="en-US" sz="1400" b="1" dirty="0" err="1" smtClean="0">
                <a:latin typeface="HY중고딕" panose="02030600000101010101" pitchFamily="18" charset="-127"/>
                <a:ea typeface="HY중고딕" panose="02030600000101010101" pitchFamily="18" charset="-127"/>
              </a:rPr>
              <a:t>동태경제학</a:t>
            </a:r>
            <a:r>
              <a:rPr lang="en-US" altLang="ko-KR" sz="1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, </a:t>
            </a:r>
            <a:r>
              <a:rPr lang="ko-KR" altLang="en-US" sz="1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계량경제학</a:t>
            </a:r>
            <a:endParaRPr lang="en-US" altLang="ko-KR" sz="1400" b="1" dirty="0" smtClean="0">
              <a:latin typeface="HY중고딕" panose="02030600000101010101" pitchFamily="18" charset="-127"/>
              <a:ea typeface="HY중고딕" panose="02030600000101010101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48064" y="4149080"/>
            <a:ext cx="3384376" cy="1092518"/>
          </a:xfrm>
          <a:prstGeom prst="roundRect">
            <a:avLst>
              <a:gd name="adj" fmla="val 22792"/>
            </a:avLst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화폐금융론</a:t>
            </a:r>
            <a:r>
              <a:rPr lang="en-US" altLang="ko-KR" sz="1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, </a:t>
            </a:r>
            <a:r>
              <a:rPr lang="ko-KR" altLang="en-US" sz="1400" b="1" dirty="0" err="1" smtClean="0">
                <a:latin typeface="HY중고딕" panose="02030600000101010101" pitchFamily="18" charset="-127"/>
                <a:ea typeface="HY중고딕" panose="02030600000101010101" pitchFamily="18" charset="-127"/>
              </a:rPr>
              <a:t>국제무역론</a:t>
            </a:r>
            <a:r>
              <a:rPr lang="en-US" altLang="ko-KR" sz="1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, </a:t>
            </a:r>
            <a:r>
              <a:rPr lang="ko-KR" altLang="en-US" sz="1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금융정책</a:t>
            </a:r>
            <a:r>
              <a:rPr lang="en-US" altLang="ko-KR" sz="1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,</a:t>
            </a:r>
          </a:p>
          <a:p>
            <a:pPr algn="ctr"/>
            <a:r>
              <a:rPr lang="ko-KR" altLang="en-US" sz="1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국제금융론</a:t>
            </a:r>
            <a:r>
              <a:rPr lang="en-US" altLang="ko-KR" sz="1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, </a:t>
            </a:r>
            <a:r>
              <a:rPr lang="ko-KR" altLang="en-US" sz="1400" b="1" dirty="0" err="1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외환시장론</a:t>
            </a:r>
            <a:r>
              <a:rPr lang="en-US" altLang="ko-KR" sz="1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, </a:t>
            </a:r>
            <a:r>
              <a:rPr lang="ko-KR" altLang="en-US" sz="1400" b="1" dirty="0" err="1" smtClean="0">
                <a:latin typeface="HY중고딕" panose="02030600000101010101" pitchFamily="18" charset="-127"/>
                <a:ea typeface="HY중고딕" panose="02030600000101010101" pitchFamily="18" charset="-127"/>
              </a:rPr>
              <a:t>국제통상론</a:t>
            </a:r>
            <a:r>
              <a:rPr lang="en-US" altLang="ko-KR" sz="1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,</a:t>
            </a:r>
          </a:p>
          <a:p>
            <a:pPr algn="ctr"/>
            <a:r>
              <a:rPr lang="ko-KR" altLang="en-US" sz="1400" b="1" dirty="0" err="1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자산가격론</a:t>
            </a:r>
            <a:r>
              <a:rPr lang="en-US" altLang="ko-KR" sz="1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, </a:t>
            </a:r>
            <a:r>
              <a:rPr lang="ko-KR" altLang="en-US" sz="1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파생금융상품론</a:t>
            </a:r>
            <a:r>
              <a:rPr lang="en-US" altLang="ko-KR" sz="1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,</a:t>
            </a:r>
          </a:p>
          <a:p>
            <a:pPr algn="ctr"/>
            <a:r>
              <a:rPr lang="ko-KR" altLang="en-US" sz="1400" b="1" dirty="0" err="1" smtClean="0">
                <a:latin typeface="HY중고딕" panose="02030600000101010101" pitchFamily="18" charset="-127"/>
                <a:ea typeface="HY중고딕" panose="02030600000101010101" pitchFamily="18" charset="-127"/>
              </a:rPr>
              <a:t>금융경제학</a:t>
            </a:r>
            <a:r>
              <a:rPr lang="en-US" altLang="ko-KR" sz="1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, </a:t>
            </a:r>
            <a:r>
              <a:rPr lang="ko-KR" altLang="en-US" sz="1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금융계량경제학</a:t>
            </a:r>
            <a:endParaRPr lang="ko-KR" altLang="en-US" sz="1400" b="1" dirty="0">
              <a:latin typeface="HY중고딕" panose="02030600000101010101" pitchFamily="18" charset="-127"/>
              <a:ea typeface="HY중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51551" y="5373216"/>
            <a:ext cx="3240360" cy="845820"/>
          </a:xfrm>
          <a:prstGeom prst="roundRect">
            <a:avLst>
              <a:gd name="adj" fmla="val 22792"/>
            </a:avLst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경제사</a:t>
            </a:r>
            <a:r>
              <a:rPr lang="en-US" altLang="ko-KR" sz="1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, </a:t>
            </a:r>
            <a:r>
              <a:rPr lang="ko-KR" altLang="en-US" sz="1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경제학사</a:t>
            </a:r>
            <a:r>
              <a:rPr lang="en-US" altLang="ko-KR" sz="1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, </a:t>
            </a:r>
            <a:r>
              <a:rPr lang="ko-KR" altLang="en-US" sz="1400" b="1" dirty="0" err="1" smtClean="0">
                <a:latin typeface="HY중고딕" panose="02030600000101010101" pitchFamily="18" charset="-127"/>
                <a:ea typeface="HY중고딕" panose="02030600000101010101" pitchFamily="18" charset="-127"/>
              </a:rPr>
              <a:t>근대경제사</a:t>
            </a:r>
            <a:r>
              <a:rPr lang="en-US" altLang="ko-KR" sz="1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,</a:t>
            </a:r>
          </a:p>
          <a:p>
            <a:pPr algn="ctr"/>
            <a:r>
              <a:rPr lang="ko-KR" altLang="en-US" sz="1400" b="1" dirty="0" err="1" smtClean="0">
                <a:latin typeface="HY중고딕" panose="02030600000101010101" pitchFamily="18" charset="-127"/>
                <a:ea typeface="HY중고딕" panose="02030600000101010101" pitchFamily="18" charset="-127"/>
              </a:rPr>
              <a:t>한국경제사</a:t>
            </a:r>
            <a:r>
              <a:rPr lang="en-US" altLang="ko-KR" sz="1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, </a:t>
            </a:r>
            <a:r>
              <a:rPr lang="ko-KR" altLang="en-US" sz="1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한국경제론</a:t>
            </a:r>
            <a:r>
              <a:rPr lang="en-US" altLang="ko-KR" sz="1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, </a:t>
            </a:r>
            <a:r>
              <a:rPr lang="ko-KR" altLang="en-US" sz="1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경제정책</a:t>
            </a:r>
            <a:r>
              <a:rPr lang="en-US" altLang="ko-KR" sz="1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,</a:t>
            </a:r>
          </a:p>
          <a:p>
            <a:pPr algn="ctr"/>
            <a:r>
              <a:rPr lang="ko-KR" altLang="en-US" sz="1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현대경제사상과제도</a:t>
            </a:r>
            <a:endParaRPr lang="ko-KR" altLang="en-US" sz="1400" b="1" dirty="0">
              <a:latin typeface="HY중고딕" panose="02030600000101010101" pitchFamily="18" charset="-127"/>
              <a:ea typeface="HY중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563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74B7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ko-KR" altLang="en-US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전공교과목 소개</a:t>
            </a:r>
            <a:endParaRPr lang="ko-KR" altLang="en-US" sz="2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64704"/>
            <a:ext cx="7488832" cy="5469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그림 5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4932041" y="3768275"/>
            <a:ext cx="850654" cy="279545"/>
          </a:xfrm>
          <a:prstGeom prst="rect">
            <a:avLst/>
          </a:prstGeom>
        </p:spPr>
      </p:pic>
      <p:pic>
        <p:nvPicPr>
          <p:cNvPr id="7" name="그림 6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7236296" y="2708920"/>
            <a:ext cx="864096" cy="28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79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74B7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8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학사제도 및 행정안내</a:t>
            </a:r>
            <a:endParaRPr lang="ko-KR" altLang="en-US" sz="2800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251520" y="682824"/>
            <a:ext cx="2952328" cy="576064"/>
          </a:xfrm>
          <a:prstGeom prst="roundRect">
            <a:avLst/>
          </a:prstGeom>
          <a:solidFill>
            <a:srgbClr val="072A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/>
              <a:t>전공과목 학점 이수</a:t>
            </a:r>
            <a:endParaRPr lang="ko-KR" altLang="en-US" sz="2000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251520" y="3024966"/>
            <a:ext cx="3816424" cy="576064"/>
          </a:xfrm>
          <a:prstGeom prst="roundRect">
            <a:avLst/>
          </a:prstGeom>
          <a:solidFill>
            <a:srgbClr val="072A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/>
              <a:t>경제학과 학과사무실 안내</a:t>
            </a:r>
            <a:endParaRPr lang="ko-KR" alt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61755" y="2614604"/>
            <a:ext cx="86409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v"/>
            </a:pPr>
            <a:r>
              <a:rPr lang="ko-KR" altLang="en-US" sz="11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11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국제어강의</a:t>
            </a:r>
            <a:r>
              <a:rPr lang="ko-KR" altLang="en-US" sz="11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이수학점</a:t>
            </a:r>
            <a:r>
              <a:rPr lang="en-US" altLang="ko-KR" sz="11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11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교양 </a:t>
            </a:r>
            <a:r>
              <a:rPr lang="ko-KR" altLang="en-US" sz="11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국제어강의</a:t>
            </a:r>
            <a:r>
              <a:rPr lang="ko-KR" altLang="en-US" sz="11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1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6</a:t>
            </a:r>
            <a:r>
              <a:rPr lang="ko-KR" altLang="en-US" sz="11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학점</a:t>
            </a:r>
            <a:r>
              <a:rPr lang="en-US" altLang="ko-KR" sz="11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1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전공 </a:t>
            </a:r>
            <a:r>
              <a:rPr lang="ko-KR" altLang="en-US" sz="11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국제어강의</a:t>
            </a:r>
            <a:r>
              <a:rPr lang="ko-KR" altLang="en-US" sz="11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1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12</a:t>
            </a:r>
            <a:r>
              <a:rPr lang="ko-KR" altLang="en-US" sz="11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학점 이수</a:t>
            </a:r>
            <a:endParaRPr lang="ko-KR" altLang="en-US" sz="11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3681341"/>
            <a:ext cx="8640960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u"/>
            </a:pP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경제학과 학과사무실</a:t>
            </a:r>
            <a:endParaRPr lang="en-US" altLang="ko-KR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742950" lvl="1" indent="-285750">
              <a:spcBef>
                <a:spcPts val="600"/>
              </a:spcBef>
              <a:buSzPct val="80000"/>
              <a:buFont typeface="Wingdings" panose="05000000000000000000" pitchFamily="2" charset="2"/>
              <a:buChar char="Ø"/>
            </a:pP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위치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건물명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/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층수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): 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경제관 </a:t>
            </a:r>
            <a:r>
              <a:rPr lang="en-US" altLang="ko-KR" dirty="0">
                <a:latin typeface="HY견고딕" panose="02030600000101010101" pitchFamily="18" charset="-127"/>
                <a:ea typeface="HY견고딕" panose="02030600000101010101" pitchFamily="18" charset="-127"/>
              </a:rPr>
              <a:t>3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층 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32316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호</a:t>
            </a:r>
            <a:endParaRPr lang="en-US" altLang="ko-KR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742950" lvl="1" indent="-285750">
              <a:spcBef>
                <a:spcPts val="600"/>
              </a:spcBef>
              <a:buSzPct val="80000"/>
              <a:buFont typeface="Wingdings" panose="05000000000000000000" pitchFamily="2" charset="2"/>
              <a:buChar char="Ø"/>
            </a:pP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전화번호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: 02)760-0949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u"/>
            </a:pPr>
            <a:r>
              <a:rPr lang="ko-KR" altLang="en-US" dirty="0" smtClean="0">
                <a:latin typeface="HY견고딕" panose="02030600000101010101" pitchFamily="18" charset="-127"/>
              </a:rPr>
              <a:t>경제대학 행정실</a:t>
            </a:r>
            <a:endParaRPr lang="en-US" altLang="ko-KR" dirty="0">
              <a:latin typeface="HY견고딕" panose="02030600000101010101" pitchFamily="18" charset="-127"/>
            </a:endParaRPr>
          </a:p>
          <a:p>
            <a:pPr marL="742950" lvl="1" indent="-285750">
              <a:spcBef>
                <a:spcPts val="600"/>
              </a:spcBef>
              <a:buSzPct val="80000"/>
              <a:buFont typeface="Wingdings" panose="05000000000000000000" pitchFamily="2" charset="2"/>
              <a:buChar char="Ø"/>
            </a:pPr>
            <a:r>
              <a:rPr lang="ko-KR" altLang="en-US" dirty="0">
                <a:latin typeface="HY견고딕" panose="02030600000101010101" pitchFamily="18" charset="-127"/>
              </a:rPr>
              <a:t>위치</a:t>
            </a:r>
            <a:r>
              <a:rPr lang="en-US" altLang="ko-KR" dirty="0">
                <a:latin typeface="HY견고딕" panose="02030600000101010101" pitchFamily="18" charset="-127"/>
              </a:rPr>
              <a:t>(</a:t>
            </a:r>
            <a:r>
              <a:rPr lang="ko-KR" altLang="en-US" dirty="0">
                <a:latin typeface="HY견고딕" panose="02030600000101010101" pitchFamily="18" charset="-127"/>
              </a:rPr>
              <a:t>건물명</a:t>
            </a:r>
            <a:r>
              <a:rPr lang="en-US" altLang="ko-KR" dirty="0">
                <a:latin typeface="HY견고딕" panose="02030600000101010101" pitchFamily="18" charset="-127"/>
              </a:rPr>
              <a:t>/</a:t>
            </a:r>
            <a:r>
              <a:rPr lang="ko-KR" altLang="en-US" dirty="0">
                <a:latin typeface="HY견고딕" panose="02030600000101010101" pitchFamily="18" charset="-127"/>
              </a:rPr>
              <a:t>층수</a:t>
            </a:r>
            <a:r>
              <a:rPr lang="en-US" altLang="ko-KR" dirty="0">
                <a:latin typeface="HY견고딕" panose="02030600000101010101" pitchFamily="18" charset="-127"/>
              </a:rPr>
              <a:t>): </a:t>
            </a:r>
            <a:r>
              <a:rPr lang="ko-KR" altLang="en-US" dirty="0">
                <a:latin typeface="HY견고딕" panose="02030600000101010101" pitchFamily="18" charset="-127"/>
              </a:rPr>
              <a:t>경제관 </a:t>
            </a:r>
            <a:r>
              <a:rPr lang="en-US" altLang="ko-KR" dirty="0" smtClean="0">
                <a:latin typeface="HY견고딕" panose="02030600000101010101" pitchFamily="18" charset="-127"/>
              </a:rPr>
              <a:t>2</a:t>
            </a:r>
            <a:r>
              <a:rPr lang="ko-KR" altLang="en-US" dirty="0" smtClean="0">
                <a:latin typeface="HY견고딕" panose="02030600000101010101" pitchFamily="18" charset="-127"/>
              </a:rPr>
              <a:t>층 </a:t>
            </a:r>
            <a:r>
              <a:rPr lang="en-US" altLang="ko-KR" dirty="0" smtClean="0">
                <a:latin typeface="HY견고딕" panose="02030600000101010101" pitchFamily="18" charset="-127"/>
              </a:rPr>
              <a:t>32204</a:t>
            </a:r>
            <a:r>
              <a:rPr lang="ko-KR" altLang="en-US" dirty="0" smtClean="0">
                <a:latin typeface="HY견고딕" panose="02030600000101010101" pitchFamily="18" charset="-127"/>
              </a:rPr>
              <a:t>호</a:t>
            </a:r>
            <a:endParaRPr lang="en-US" altLang="ko-KR" dirty="0">
              <a:latin typeface="HY견고딕" panose="02030600000101010101" pitchFamily="18" charset="-127"/>
            </a:endParaRPr>
          </a:p>
          <a:p>
            <a:pPr marL="742950" lvl="1" indent="-285750">
              <a:spcBef>
                <a:spcPts val="600"/>
              </a:spcBef>
              <a:buSzPct val="80000"/>
              <a:buFont typeface="Wingdings" panose="05000000000000000000" pitchFamily="2" charset="2"/>
              <a:buChar char="Ø"/>
            </a:pPr>
            <a:r>
              <a:rPr lang="ko-KR" altLang="en-US" dirty="0">
                <a:latin typeface="HY견고딕" panose="02030600000101010101" pitchFamily="18" charset="-127"/>
              </a:rPr>
              <a:t>전화번호</a:t>
            </a:r>
            <a:r>
              <a:rPr lang="en-US" altLang="ko-KR" dirty="0">
                <a:latin typeface="HY견고딕" panose="02030600000101010101" pitchFamily="18" charset="-127"/>
              </a:rPr>
              <a:t>: </a:t>
            </a:r>
            <a:r>
              <a:rPr lang="en-US" altLang="ko-KR" dirty="0" smtClean="0">
                <a:latin typeface="HY견고딕" panose="02030600000101010101" pitchFamily="18" charset="-127"/>
              </a:rPr>
              <a:t>02)760-0942</a:t>
            </a:r>
            <a:endParaRPr lang="en-US" altLang="ko-KR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285750" indent="-285750">
              <a:spcBef>
                <a:spcPts val="1200"/>
              </a:spcBef>
              <a:buSzPct val="80000"/>
              <a:buFont typeface="Wingdings" panose="05000000000000000000" pitchFamily="2" charset="2"/>
              <a:buChar char="u"/>
            </a:pP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경제대학 홈페이지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: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  <a:hlinkClick r:id="rId2"/>
              </a:rPr>
              <a:t>http://ecostat.skku.edu</a:t>
            </a:r>
            <a:endParaRPr lang="en-US" altLang="ko-KR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865024"/>
              </p:ext>
            </p:extLst>
          </p:nvPr>
        </p:nvGraphicFramePr>
        <p:xfrm>
          <a:off x="251520" y="1385732"/>
          <a:ext cx="8640960" cy="1080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536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대학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학과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전공핵심 </a:t>
                      </a:r>
                      <a:endParaRPr lang="en-US" altLang="ko-KR" sz="140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복수전공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전공일반 </a:t>
                      </a:r>
                      <a:endParaRPr lang="en-US" altLang="ko-KR" sz="140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복수전공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전공학점 </a:t>
                      </a:r>
                      <a:endParaRPr lang="en-US" altLang="ko-KR" sz="140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합계</a:t>
                      </a:r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수료</a:t>
                      </a:r>
                      <a:endParaRPr lang="en-US" altLang="ko-KR" sz="140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학점</a:t>
                      </a:r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비고</a:t>
                      </a:r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75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경제학과</a:t>
                      </a:r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12(12/12)</a:t>
                      </a:r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42(27/39)</a:t>
                      </a:r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54(39/51)</a:t>
                      </a:r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120</a:t>
                      </a:r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전공핵심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100% 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운영</a:t>
                      </a:r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05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4596" y="1484785"/>
            <a:ext cx="8637884" cy="953897"/>
          </a:xfrm>
        </p:spPr>
        <p:txBody>
          <a:bodyPr>
            <a:normAutofit/>
          </a:bodyPr>
          <a:lstStyle/>
          <a:p>
            <a:pPr algn="just">
              <a:lnSpc>
                <a:spcPts val="2700"/>
              </a:lnSpc>
              <a:buSzPct val="80000"/>
              <a:buFont typeface="Wingdings" panose="05000000000000000000" pitchFamily="2" charset="2"/>
              <a:buChar char="u"/>
            </a:pP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경제 세미나 모임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18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다산금융반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SEDA</a:t>
            </a:r>
          </a:p>
          <a:p>
            <a:pPr algn="just">
              <a:lnSpc>
                <a:spcPts val="2700"/>
              </a:lnSpc>
              <a:buSzPct val="80000"/>
              <a:buFont typeface="Wingdings" panose="05000000000000000000" pitchFamily="2" charset="2"/>
              <a:buChar char="u"/>
            </a:pPr>
            <a:r>
              <a:rPr lang="ko-KR" altLang="en-US" sz="1800" dirty="0">
                <a:latin typeface="HY견고딕" panose="02030600000101010101" pitchFamily="18" charset="-127"/>
              </a:rPr>
              <a:t>대학원진학 준비모임</a:t>
            </a:r>
            <a:r>
              <a:rPr lang="en-US" altLang="ko-KR" sz="1800" dirty="0">
                <a:latin typeface="HY견고딕" panose="02030600000101010101" pitchFamily="18" charset="-127"/>
              </a:rPr>
              <a:t>: BE </a:t>
            </a:r>
            <a:r>
              <a:rPr lang="ko-KR" altLang="en-US" sz="1800" dirty="0">
                <a:latin typeface="HY견고딕" panose="02030600000101010101" pitchFamily="18" charset="-127"/>
              </a:rPr>
              <a:t>클럽</a:t>
            </a:r>
          </a:p>
          <a:p>
            <a:pPr algn="just">
              <a:lnSpc>
                <a:spcPts val="2700"/>
              </a:lnSpc>
              <a:buSzPct val="80000"/>
              <a:buFont typeface="Wingdings" panose="05000000000000000000" pitchFamily="2" charset="2"/>
              <a:buChar char="u"/>
            </a:pPr>
            <a:endParaRPr lang="en-US" altLang="ko-KR" sz="18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74B7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ko-KR" altLang="en-US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전공 </a:t>
            </a:r>
            <a:r>
              <a:rPr lang="ko-KR" altLang="en-US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내 학회 및 </a:t>
            </a:r>
            <a:r>
              <a:rPr lang="ko-KR" altLang="en-US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소모임</a:t>
            </a:r>
            <a:endParaRPr lang="ko-KR" altLang="en-US" sz="2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254596" y="692696"/>
            <a:ext cx="2952328" cy="576064"/>
          </a:xfrm>
          <a:prstGeom prst="roundRect">
            <a:avLst/>
          </a:prstGeom>
          <a:solidFill>
            <a:srgbClr val="072A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err="1" smtClean="0"/>
              <a:t>학회소모임</a:t>
            </a:r>
            <a:endParaRPr lang="ko-KR" altLang="en-US" sz="2000" dirty="0"/>
          </a:p>
        </p:txBody>
      </p:sp>
      <p:sp>
        <p:nvSpPr>
          <p:cNvPr id="5" name="모서리가 둥근 직사각형 4"/>
          <p:cNvSpPr/>
          <p:nvPr/>
        </p:nvSpPr>
        <p:spPr>
          <a:xfrm>
            <a:off x="261047" y="2510690"/>
            <a:ext cx="2952328" cy="576064"/>
          </a:xfrm>
          <a:prstGeom prst="roundRect">
            <a:avLst/>
          </a:prstGeom>
          <a:solidFill>
            <a:srgbClr val="072A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/>
              <a:t>소모임</a:t>
            </a:r>
            <a:endParaRPr lang="ko-KR" altLang="en-US" sz="2000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323528" y="4494090"/>
            <a:ext cx="2952328" cy="576064"/>
          </a:xfrm>
          <a:prstGeom prst="roundRect">
            <a:avLst/>
          </a:prstGeom>
          <a:solidFill>
            <a:srgbClr val="072A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err="1" smtClean="0"/>
              <a:t>문예패</a:t>
            </a:r>
            <a:endParaRPr lang="ko-KR" altLang="en-US" sz="2000" dirty="0"/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261047" y="3316262"/>
            <a:ext cx="8637884" cy="10081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700"/>
              </a:lnSpc>
              <a:buSzPct val="80000"/>
              <a:buFont typeface="Wingdings" panose="05000000000000000000" pitchFamily="2" charset="2"/>
              <a:buChar char="u"/>
            </a:pPr>
            <a:r>
              <a:rPr lang="en-US" altLang="ko-KR" sz="1800" dirty="0" smtClean="0"/>
              <a:t>ECOS(</a:t>
            </a:r>
            <a:r>
              <a:rPr lang="ko-KR" altLang="en-US" sz="1800" dirty="0" smtClean="0"/>
              <a:t>야구 모임</a:t>
            </a:r>
            <a:r>
              <a:rPr lang="en-US" altLang="ko-KR" sz="1800" dirty="0" smtClean="0"/>
              <a:t>)</a:t>
            </a:r>
          </a:p>
          <a:p>
            <a:pPr algn="just">
              <a:lnSpc>
                <a:spcPts val="2700"/>
              </a:lnSpc>
              <a:buSzPct val="80000"/>
              <a:buFont typeface="Wingdings" panose="05000000000000000000" pitchFamily="2" charset="2"/>
              <a:buChar char="u"/>
            </a:pPr>
            <a:r>
              <a:rPr lang="ko-KR" altLang="en-US" sz="1800" dirty="0" err="1" smtClean="0"/>
              <a:t>새강자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축구 모임</a:t>
            </a:r>
            <a:r>
              <a:rPr lang="en-US" altLang="ko-KR" sz="1800" dirty="0" smtClean="0"/>
              <a:t>)</a:t>
            </a:r>
            <a:endParaRPr lang="ko-KR" altLang="en-US" sz="1800" dirty="0" smtClean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239763" y="5229201"/>
            <a:ext cx="8637884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700"/>
              </a:lnSpc>
              <a:buSzPct val="80000"/>
              <a:buFont typeface="Wingdings" panose="05000000000000000000" pitchFamily="2" charset="2"/>
              <a:buChar char="u"/>
            </a:pPr>
            <a:r>
              <a:rPr lang="ko-KR" altLang="en-US" sz="1800" dirty="0" smtClean="0"/>
              <a:t>환희</a:t>
            </a:r>
            <a:r>
              <a:rPr lang="en-US" altLang="ko-KR" sz="1800" dirty="0" smtClean="0"/>
              <a:t>(</a:t>
            </a:r>
            <a:r>
              <a:rPr lang="ko-KR" altLang="en-US" sz="1800" dirty="0" err="1" smtClean="0"/>
              <a:t>율동패</a:t>
            </a:r>
            <a:r>
              <a:rPr lang="en-US" altLang="ko-KR" sz="1800" dirty="0" smtClean="0"/>
              <a:t>), </a:t>
            </a:r>
            <a:r>
              <a:rPr lang="ko-KR" altLang="en-US" sz="1800" dirty="0" smtClean="0"/>
              <a:t>두드려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밴드</a:t>
            </a:r>
            <a:r>
              <a:rPr lang="en-US" altLang="ko-KR" sz="1800" dirty="0" smtClean="0"/>
              <a:t>), </a:t>
            </a:r>
            <a:r>
              <a:rPr lang="ko-KR" altLang="en-US" sz="1800" dirty="0" smtClean="0"/>
              <a:t>진로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흑인음악</a:t>
            </a:r>
            <a:r>
              <a:rPr lang="en-US" altLang="ko-KR" sz="1800" dirty="0" smtClean="0"/>
              <a:t>) </a:t>
            </a:r>
          </a:p>
          <a:p>
            <a:pPr algn="just">
              <a:lnSpc>
                <a:spcPts val="2700"/>
              </a:lnSpc>
              <a:buSzPct val="80000"/>
              <a:buFont typeface="Wingdings" panose="05000000000000000000" pitchFamily="2" charset="2"/>
              <a:buChar char="u"/>
            </a:pPr>
            <a:r>
              <a:rPr lang="ko-KR" altLang="en-US" sz="1800" dirty="0" err="1" smtClean="0"/>
              <a:t>우리두리사랑단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봉사활동</a:t>
            </a:r>
            <a:r>
              <a:rPr lang="en-US" altLang="ko-KR" sz="1800" dirty="0" smtClean="0"/>
              <a:t>)</a:t>
            </a:r>
            <a:endParaRPr lang="ko-KR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30205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8BBBD1E8-A0DD-43AE-BD52-3A893542A753}"/>
              </a:ext>
            </a:extLst>
          </p:cNvPr>
          <p:cNvSpPr/>
          <p:nvPr/>
        </p:nvSpPr>
        <p:spPr>
          <a:xfrm>
            <a:off x="994486" y="3094654"/>
            <a:ext cx="6330259" cy="1001877"/>
          </a:xfrm>
          <a:prstGeom prst="rect">
            <a:avLst/>
          </a:prstGeom>
        </p:spPr>
        <p:txBody>
          <a:bodyPr wrap="none" lIns="0" tIns="0" rIns="0" bIns="0" anchor="b" anchorCtr="0">
            <a:spAutoFit/>
          </a:bodyPr>
          <a:lstStyle/>
          <a:p>
            <a:pPr fontAlgn="auto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</a:pPr>
            <a:r>
              <a:rPr lang="ko-KR" altLang="en-US" sz="6000" dirty="0" smtClean="0">
                <a:solidFill>
                  <a:schemeClr val="bg1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경제학과 취업현황</a:t>
            </a:r>
            <a:endParaRPr lang="ko-KR" altLang="en-US" sz="6000" dirty="0">
              <a:solidFill>
                <a:schemeClr val="bg1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8" name="자유형: 도형 7">
            <a:extLst>
              <a:ext uri="{FF2B5EF4-FFF2-40B4-BE49-F238E27FC236}">
                <a16:creationId xmlns:a16="http://schemas.microsoft.com/office/drawing/2014/main" id="{BC2CA9FC-A5D8-4F23-9FFA-2B07A4A84B3D}"/>
              </a:ext>
            </a:extLst>
          </p:cNvPr>
          <p:cNvSpPr/>
          <p:nvPr/>
        </p:nvSpPr>
        <p:spPr>
          <a:xfrm>
            <a:off x="2543175" y="4096531"/>
            <a:ext cx="6600825" cy="0"/>
          </a:xfrm>
          <a:custGeom>
            <a:avLst/>
            <a:gdLst>
              <a:gd name="connsiteX0" fmla="*/ 0 w 5036457"/>
              <a:gd name="connsiteY0" fmla="*/ 0 h 0"/>
              <a:gd name="connsiteX1" fmla="*/ 5036457 w 503645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36457">
                <a:moveTo>
                  <a:pt x="0" y="0"/>
                </a:moveTo>
                <a:lnTo>
                  <a:pt x="5036457" y="0"/>
                </a:lnTo>
              </a:path>
            </a:pathLst>
          </a:custGeom>
          <a:noFill/>
          <a:ln>
            <a:solidFill>
              <a:srgbClr val="A5CF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07202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42789" y="1529606"/>
            <a:ext cx="8649691" cy="1872207"/>
          </a:xfrm>
        </p:spPr>
        <p:txBody>
          <a:bodyPr>
            <a:noAutofit/>
          </a:bodyPr>
          <a:lstStyle/>
          <a:p>
            <a:pPr>
              <a:spcBef>
                <a:spcPts val="900"/>
              </a:spcBef>
              <a:buSzPct val="80000"/>
              <a:buFont typeface="Wingdings" panose="05000000000000000000" pitchFamily="2" charset="2"/>
              <a:buChar char="u"/>
            </a:pP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금융계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산업계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정부기관에 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취업한 후 연구</a:t>
            </a:r>
            <a:r>
              <a:rPr lang="en-US" altLang="ko-KR" sz="14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기획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자금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판매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경영 전문가 등 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다양한 업계의 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핵심 분야에서 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종사가능</a:t>
            </a:r>
            <a:endParaRPr lang="en-US" altLang="ko-KR" sz="18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spcBef>
                <a:spcPts val="900"/>
              </a:spcBef>
              <a:buSzPct val="80000"/>
              <a:buFont typeface="Wingdings" panose="05000000000000000000" pitchFamily="2" charset="2"/>
              <a:buChar char="u"/>
            </a:pP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각종 국가 고시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행정고시 </a:t>
            </a:r>
            <a:r>
              <a:rPr lang="ko-KR" altLang="en-US" sz="18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재경직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입법고시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공인회계사 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등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) 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및 공무원 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시험</a:t>
            </a:r>
            <a:endParaRPr lang="en-US" altLang="ko-KR" sz="18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spcBef>
                <a:spcPts val="900"/>
              </a:spcBef>
              <a:buSzPct val="80000"/>
              <a:buFont typeface="Wingdings" panose="05000000000000000000" pitchFamily="2" charset="2"/>
              <a:buChar char="u"/>
            </a:pP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학계 및 연구기관 진출 희망 시 대학원이나 외국대학 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진학</a:t>
            </a:r>
            <a:endParaRPr lang="ko-KR" altLang="en-US" sz="18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74B7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ko-KR" altLang="en-US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전공을 </a:t>
            </a:r>
            <a:r>
              <a:rPr lang="ko-KR" altLang="en-US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선택한 후 나의 미래는</a:t>
            </a:r>
            <a:r>
              <a:rPr lang="en-US" altLang="ko-KR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?</a:t>
            </a:r>
            <a:endParaRPr lang="ko-KR" altLang="en-US" sz="2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242789" y="692696"/>
            <a:ext cx="2952328" cy="576064"/>
          </a:xfrm>
          <a:prstGeom prst="roundRect">
            <a:avLst/>
          </a:prstGeom>
          <a:solidFill>
            <a:srgbClr val="072A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폭넓고 다양한 </a:t>
            </a:r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취업기회</a:t>
            </a:r>
            <a:endParaRPr lang="ko-KR" altLang="en-US" sz="20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409" y="3252906"/>
            <a:ext cx="86496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&lt; </a:t>
            </a:r>
            <a:r>
              <a:rPr lang="ko-KR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경제학과 국가고시 합격자 현황</a:t>
            </a:r>
            <a:r>
              <a: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2015</a:t>
            </a:r>
            <a:r>
              <a:rPr lang="ko-KR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년</a:t>
            </a:r>
            <a:r>
              <a: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~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2019</a:t>
            </a:r>
            <a:r>
              <a:rPr lang="ko-KR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년</a:t>
            </a:r>
            <a:r>
              <a: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)&gt;</a:t>
            </a:r>
            <a:endParaRPr lang="ko-KR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566298"/>
              </p:ext>
            </p:extLst>
          </p:nvPr>
        </p:nvGraphicFramePr>
        <p:xfrm>
          <a:off x="851976" y="3699806"/>
          <a:ext cx="7431315" cy="259588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830580">
                  <a:extLst>
                    <a:ext uri="{9D8B030D-6E8A-4147-A177-3AD203B41FA5}">
                      <a16:colId xmlns:a16="http://schemas.microsoft.com/office/drawing/2014/main" val="2093154511"/>
                    </a:ext>
                  </a:extLst>
                </a:gridCol>
                <a:gridCol w="1320147">
                  <a:extLst>
                    <a:ext uri="{9D8B030D-6E8A-4147-A177-3AD203B41FA5}">
                      <a16:colId xmlns:a16="http://schemas.microsoft.com/office/drawing/2014/main" val="2037542971"/>
                    </a:ext>
                  </a:extLst>
                </a:gridCol>
                <a:gridCol w="1320147">
                  <a:extLst>
                    <a:ext uri="{9D8B030D-6E8A-4147-A177-3AD203B41FA5}">
                      <a16:colId xmlns:a16="http://schemas.microsoft.com/office/drawing/2014/main" val="1889561031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138679105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345357754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6697895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aseline="0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 </a:t>
                      </a:r>
                      <a:r>
                        <a:rPr lang="ko-KR" altLang="en-US" baseline="0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연도</a:t>
                      </a:r>
                      <a:endParaRPr lang="ko-KR" altLang="en-US" baseline="0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aseline="0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행정고시</a:t>
                      </a:r>
                      <a:endParaRPr lang="ko-KR" altLang="en-US" baseline="0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aseline="0" dirty="0" err="1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입법고시</a:t>
                      </a:r>
                      <a:endParaRPr lang="ko-KR" altLang="en-US" baseline="0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aseline="0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외교관후보자</a:t>
                      </a:r>
                      <a:endParaRPr lang="ko-KR" altLang="en-US" baseline="0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aseline="0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공인회계사</a:t>
                      </a:r>
                      <a:endParaRPr lang="ko-KR" altLang="en-US" baseline="0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aseline="0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계</a:t>
                      </a:r>
                      <a:endParaRPr lang="ko-KR" altLang="en-US" baseline="0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315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2015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11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13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637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2016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10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13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198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2017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12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14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1457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2018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10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20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273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2019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15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157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23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46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75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197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05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42789" y="1484784"/>
            <a:ext cx="8649691" cy="2664296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SzPct val="80000"/>
              <a:buFont typeface="Wingdings" panose="05000000000000000000" pitchFamily="2" charset="2"/>
              <a:buChar char="u"/>
            </a:pP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금융기관 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국책은행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일반은행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증권회사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보험회사</a:t>
            </a:r>
            <a:endParaRPr lang="en-US" altLang="ko-KR" sz="18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spcBef>
                <a:spcPts val="1200"/>
              </a:spcBef>
              <a:buSzPct val="80000"/>
              <a:buFont typeface="Wingdings" panose="05000000000000000000" pitchFamily="2" charset="2"/>
              <a:buChar char="u"/>
            </a:pP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정부기관 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행정부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지방자치단체</a:t>
            </a:r>
            <a:endParaRPr lang="en-US" altLang="ko-KR" sz="18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spcBef>
                <a:spcPts val="1200"/>
              </a:spcBef>
              <a:buSzPct val="80000"/>
              <a:buFont typeface="Wingdings" panose="05000000000000000000" pitchFamily="2" charset="2"/>
              <a:buChar char="u"/>
            </a:pP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공공기관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공기업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금융공기업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공단</a:t>
            </a:r>
            <a:endParaRPr lang="en-US" altLang="ko-KR" sz="18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spcBef>
                <a:spcPts val="1200"/>
              </a:spcBef>
              <a:buSzPct val="80000"/>
              <a:buFont typeface="Wingdings" panose="05000000000000000000" pitchFamily="2" charset="2"/>
              <a:buChar char="u"/>
            </a:pP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전문직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회계법인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법무법인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세무법인</a:t>
            </a:r>
            <a:endParaRPr lang="en-US" altLang="ko-KR" sz="1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spcBef>
                <a:spcPts val="1200"/>
              </a:spcBef>
              <a:buSzPct val="80000"/>
              <a:buFont typeface="Wingdings" panose="05000000000000000000" pitchFamily="2" charset="2"/>
              <a:buChar char="u"/>
            </a:pP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산업계 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대기업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외국계 기업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중견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/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중소기업</a:t>
            </a:r>
            <a:endParaRPr lang="en-US" altLang="ko-KR" sz="18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spcBef>
                <a:spcPts val="1200"/>
              </a:spcBef>
              <a:buSzPct val="80000"/>
              <a:buFont typeface="Wingdings" panose="05000000000000000000" pitchFamily="2" charset="2"/>
              <a:buChar char="u"/>
            </a:pP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대학원 진학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일반대학원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법학전문대학원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행정대학원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교육대학원</a:t>
            </a:r>
            <a:endParaRPr lang="en-US" altLang="ko-KR" sz="18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74B7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ko-KR" altLang="en-US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전공을 </a:t>
            </a:r>
            <a:r>
              <a:rPr lang="ko-KR" altLang="en-US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선택한 후 나의 미래는</a:t>
            </a:r>
            <a:r>
              <a:rPr lang="en-US" altLang="ko-KR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?</a:t>
            </a:r>
            <a:endParaRPr lang="ko-KR" altLang="en-US" sz="2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242789" y="692696"/>
            <a:ext cx="2952328" cy="576064"/>
          </a:xfrm>
          <a:prstGeom prst="roundRect">
            <a:avLst/>
          </a:prstGeom>
          <a:solidFill>
            <a:srgbClr val="072A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선배들의 사회진출 현황</a:t>
            </a:r>
            <a:endParaRPr lang="ko-KR" altLang="en-US" sz="20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2789" y="4303839"/>
            <a:ext cx="8649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&lt; 2016 </a:t>
            </a:r>
            <a:r>
              <a:rPr lang="en-US" altLang="ko-KR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~ </a:t>
            </a:r>
            <a:r>
              <a:rPr lang="en-US" altLang="ko-KR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2018 </a:t>
            </a:r>
            <a:r>
              <a:rPr lang="ko-KR" altLang="en-US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경제학과 졸업자 취업 </a:t>
            </a:r>
            <a:r>
              <a:rPr lang="ko-KR" altLang="en-US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현황 </a:t>
            </a:r>
            <a:r>
              <a:rPr lang="en-US" altLang="ko-KR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&gt;</a:t>
            </a:r>
            <a:endParaRPr lang="ko-KR" altLang="en-US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193474"/>
              </p:ext>
            </p:extLst>
          </p:nvPr>
        </p:nvGraphicFramePr>
        <p:xfrm>
          <a:off x="417619" y="4827930"/>
          <a:ext cx="8300030" cy="115518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8037">
                  <a:extLst>
                    <a:ext uri="{9D8B030D-6E8A-4147-A177-3AD203B41FA5}">
                      <a16:colId xmlns:a16="http://schemas.microsoft.com/office/drawing/2014/main" val="2760928903"/>
                    </a:ext>
                  </a:extLst>
                </a:gridCol>
                <a:gridCol w="880825">
                  <a:extLst>
                    <a:ext uri="{9D8B030D-6E8A-4147-A177-3AD203B41FA5}">
                      <a16:colId xmlns:a16="http://schemas.microsoft.com/office/drawing/2014/main" val="805649373"/>
                    </a:ext>
                  </a:extLst>
                </a:gridCol>
                <a:gridCol w="1346233">
                  <a:extLst>
                    <a:ext uri="{9D8B030D-6E8A-4147-A177-3AD203B41FA5}">
                      <a16:colId xmlns:a16="http://schemas.microsoft.com/office/drawing/2014/main" val="334740051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808181773"/>
                    </a:ext>
                  </a:extLst>
                </a:gridCol>
                <a:gridCol w="1049996">
                  <a:extLst>
                    <a:ext uri="{9D8B030D-6E8A-4147-A177-3AD203B41FA5}">
                      <a16:colId xmlns:a16="http://schemas.microsoft.com/office/drawing/2014/main" val="2017735122"/>
                    </a:ext>
                  </a:extLst>
                </a:gridCol>
                <a:gridCol w="833755">
                  <a:extLst>
                    <a:ext uri="{9D8B030D-6E8A-4147-A177-3AD203B41FA5}">
                      <a16:colId xmlns:a16="http://schemas.microsoft.com/office/drawing/2014/main" val="4237128396"/>
                    </a:ext>
                  </a:extLst>
                </a:gridCol>
                <a:gridCol w="833755">
                  <a:extLst>
                    <a:ext uri="{9D8B030D-6E8A-4147-A177-3AD203B41FA5}">
                      <a16:colId xmlns:a16="http://schemas.microsoft.com/office/drawing/2014/main" val="2624889319"/>
                    </a:ext>
                  </a:extLst>
                </a:gridCol>
                <a:gridCol w="1217309">
                  <a:extLst>
                    <a:ext uri="{9D8B030D-6E8A-4147-A177-3AD203B41FA5}">
                      <a16:colId xmlns:a16="http://schemas.microsoft.com/office/drawing/2014/main" val="2873588560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구분</a:t>
                      </a:r>
                      <a:endParaRPr lang="ko-KR" altLang="en-US" sz="16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금융계</a:t>
                      </a:r>
                      <a:endParaRPr lang="ko-KR" altLang="en-US" sz="16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공사</a:t>
                      </a:r>
                      <a:r>
                        <a:rPr lang="en-US" altLang="ko-KR" sz="16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/</a:t>
                      </a:r>
                      <a:r>
                        <a:rPr lang="ko-KR" altLang="en-US" sz="16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공무원</a:t>
                      </a:r>
                      <a:r>
                        <a:rPr lang="en-US" altLang="ko-KR" sz="16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/</a:t>
                      </a:r>
                      <a:r>
                        <a:rPr lang="ko-KR" altLang="en-US" sz="16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공공기관</a:t>
                      </a:r>
                      <a:endParaRPr lang="ko-KR" altLang="en-US" sz="16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회계</a:t>
                      </a:r>
                      <a:r>
                        <a:rPr lang="en-US" altLang="ko-KR" sz="16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/</a:t>
                      </a:r>
                      <a:r>
                        <a:rPr lang="ko-KR" altLang="en-US" sz="16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법무</a:t>
                      </a:r>
                      <a:r>
                        <a:rPr lang="en-US" altLang="ko-KR" sz="16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/</a:t>
                      </a:r>
                      <a:r>
                        <a:rPr lang="ko-KR" altLang="en-US" sz="16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세무법인</a:t>
                      </a:r>
                      <a:endParaRPr lang="ko-KR" altLang="en-US" sz="16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10</a:t>
                      </a:r>
                      <a:r>
                        <a:rPr lang="ko-KR" altLang="en-US" sz="16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대그룹</a:t>
                      </a:r>
                      <a:endParaRPr lang="ko-KR" altLang="en-US" sz="16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대기업</a:t>
                      </a:r>
                      <a:endParaRPr lang="ko-KR" altLang="en-US" sz="16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외국계</a:t>
                      </a:r>
                      <a:endParaRPr lang="en-US" altLang="ko-KR" sz="160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기업</a:t>
                      </a:r>
                      <a:endParaRPr lang="ko-KR" altLang="en-US" sz="16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중견</a:t>
                      </a:r>
                      <a:r>
                        <a:rPr lang="en-US" altLang="ko-KR" sz="16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/</a:t>
                      </a:r>
                      <a:r>
                        <a:rPr lang="ko-KR" altLang="en-US" sz="16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중소기업</a:t>
                      </a:r>
                      <a:endParaRPr lang="ko-KR" altLang="en-US" sz="16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510395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취업자수</a:t>
                      </a:r>
                      <a:endParaRPr lang="ko-KR" altLang="en-US" sz="16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80</a:t>
                      </a:r>
                      <a:endParaRPr lang="ko-KR" altLang="en-US" sz="16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131</a:t>
                      </a:r>
                      <a:endParaRPr lang="ko-KR" altLang="en-US" sz="16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31</a:t>
                      </a:r>
                      <a:endParaRPr lang="ko-KR" altLang="en-US" sz="16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96</a:t>
                      </a:r>
                      <a:endParaRPr lang="ko-KR" altLang="en-US" sz="16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46</a:t>
                      </a:r>
                      <a:endParaRPr lang="ko-KR" altLang="en-US" sz="16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8</a:t>
                      </a:r>
                      <a:endParaRPr lang="ko-KR" altLang="en-US" sz="16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90</a:t>
                      </a:r>
                      <a:endParaRPr lang="ko-KR" altLang="en-US" sz="16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8353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053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8BBBD1E8-A0DD-43AE-BD52-3A893542A753}"/>
              </a:ext>
            </a:extLst>
          </p:cNvPr>
          <p:cNvSpPr/>
          <p:nvPr/>
        </p:nvSpPr>
        <p:spPr>
          <a:xfrm>
            <a:off x="994486" y="3094654"/>
            <a:ext cx="3114635" cy="1001877"/>
          </a:xfrm>
          <a:prstGeom prst="rect">
            <a:avLst/>
          </a:prstGeom>
        </p:spPr>
        <p:txBody>
          <a:bodyPr wrap="none" lIns="0" tIns="0" rIns="0" bIns="0" anchor="b" anchorCtr="0">
            <a:spAutoFit/>
          </a:bodyPr>
          <a:lstStyle/>
          <a:p>
            <a:pPr fontAlgn="auto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</a:pPr>
            <a:r>
              <a:rPr lang="ko-KR" altLang="en-US" sz="6000" dirty="0" smtClean="0">
                <a:solidFill>
                  <a:schemeClr val="bg1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경제학</a:t>
            </a:r>
            <a:r>
              <a:rPr lang="en-US" altLang="ko-KR" sz="6000" dirty="0" smtClean="0">
                <a:solidFill>
                  <a:schemeClr val="bg1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….</a:t>
            </a:r>
          </a:p>
        </p:txBody>
      </p:sp>
      <p:sp>
        <p:nvSpPr>
          <p:cNvPr id="8" name="자유형: 도형 7">
            <a:extLst>
              <a:ext uri="{FF2B5EF4-FFF2-40B4-BE49-F238E27FC236}">
                <a16:creationId xmlns:a16="http://schemas.microsoft.com/office/drawing/2014/main" id="{BC2CA9FC-A5D8-4F23-9FFA-2B07A4A84B3D}"/>
              </a:ext>
            </a:extLst>
          </p:cNvPr>
          <p:cNvSpPr/>
          <p:nvPr/>
        </p:nvSpPr>
        <p:spPr>
          <a:xfrm>
            <a:off x="2543175" y="4096531"/>
            <a:ext cx="6600825" cy="0"/>
          </a:xfrm>
          <a:custGeom>
            <a:avLst/>
            <a:gdLst>
              <a:gd name="connsiteX0" fmla="*/ 0 w 5036457"/>
              <a:gd name="connsiteY0" fmla="*/ 0 h 0"/>
              <a:gd name="connsiteX1" fmla="*/ 5036457 w 503645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36457">
                <a:moveTo>
                  <a:pt x="0" y="0"/>
                </a:moveTo>
                <a:lnTo>
                  <a:pt x="5036457" y="0"/>
                </a:lnTo>
              </a:path>
            </a:pathLst>
          </a:custGeom>
          <a:noFill/>
          <a:ln>
            <a:solidFill>
              <a:srgbClr val="A5CF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94530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74B7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altLang="ko-KR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5. </a:t>
            </a:r>
            <a:r>
              <a:rPr lang="ko-KR" altLang="en-US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전공을 선택한 후 나의 미래는</a:t>
            </a:r>
            <a:r>
              <a:rPr lang="en-US" altLang="ko-KR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?</a:t>
            </a:r>
            <a:endParaRPr lang="ko-KR" altLang="en-US" sz="2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242788" y="692696"/>
            <a:ext cx="4113187" cy="576064"/>
          </a:xfrm>
          <a:prstGeom prst="roundRect">
            <a:avLst/>
          </a:prstGeom>
          <a:solidFill>
            <a:srgbClr val="072A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경제학과 졸업자 취업 현황</a:t>
            </a:r>
            <a:endParaRPr lang="ko-KR" altLang="en-US" sz="20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aphicFrame>
        <p:nvGraphicFramePr>
          <p:cNvPr id="13" name="차트 12"/>
          <p:cNvGraphicFramePr/>
          <p:nvPr>
            <p:extLst>
              <p:ext uri="{D42A27DB-BD31-4B8C-83A1-F6EECF244321}">
                <p14:modId xmlns:p14="http://schemas.microsoft.com/office/powerpoint/2010/main" val="2578842218"/>
              </p:ext>
            </p:extLst>
          </p:nvPr>
        </p:nvGraphicFramePr>
        <p:xfrm>
          <a:off x="236890" y="1412776"/>
          <a:ext cx="865225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30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내용 개체 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429648"/>
              </p:ext>
            </p:extLst>
          </p:nvPr>
        </p:nvGraphicFramePr>
        <p:xfrm>
          <a:off x="242788" y="1268760"/>
          <a:ext cx="8721600" cy="5040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직사각형 3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74B7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altLang="ko-KR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5. </a:t>
            </a:r>
            <a:r>
              <a:rPr lang="ko-KR" altLang="en-US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전공을 선택한 후 나의 미래는</a:t>
            </a:r>
            <a:r>
              <a:rPr lang="en-US" altLang="ko-KR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?</a:t>
            </a:r>
            <a:endParaRPr lang="ko-KR" altLang="en-US" sz="2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242788" y="692696"/>
            <a:ext cx="3249091" cy="576064"/>
          </a:xfrm>
          <a:prstGeom prst="roundRect">
            <a:avLst/>
          </a:prstGeom>
          <a:solidFill>
            <a:srgbClr val="072A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사회진출 분야 세부 현황</a:t>
            </a:r>
            <a:endParaRPr lang="ko-KR" altLang="en-US" sz="20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7083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47906" y="1844824"/>
            <a:ext cx="8649691" cy="324036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SzPct val="80000"/>
              <a:buFont typeface="Wingdings" panose="05000000000000000000" pitchFamily="2" charset="2"/>
              <a:buChar char="u"/>
            </a:pP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정부기관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금융위원회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기획재정부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한국은행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국세청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산업통상자원부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국방부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국토교통부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외교부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전라남도청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서울시교육청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봉천초등학교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서울시청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서부수도사업소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경기도청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광주시청 등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</a:t>
            </a:r>
          </a:p>
          <a:p>
            <a:pPr>
              <a:spcBef>
                <a:spcPts val="1200"/>
              </a:spcBef>
              <a:buSzPct val="80000"/>
              <a:buFont typeface="Wingdings" panose="05000000000000000000" pitchFamily="2" charset="2"/>
              <a:buChar char="u"/>
            </a:pP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금융기관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산업은행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KB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국민은행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KEB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하나은행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우리은행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신한은행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IBK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기업은행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NH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농협은행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수협중앙회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신협중앙회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부산은행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삼성증권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교보증권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메리츠종금증권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신영증권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유신투자증권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NH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손해보험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DB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생명보험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우리카드 등</a:t>
            </a:r>
            <a:endParaRPr lang="en-US" altLang="ko-KR" sz="18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spcBef>
                <a:spcPts val="1200"/>
              </a:spcBef>
              <a:buSzPct val="80000"/>
              <a:buFont typeface="Wingdings" panose="05000000000000000000" pitchFamily="2" charset="2"/>
              <a:buChar char="u"/>
            </a:pP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외국계기업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:HSBS Korea, AB </a:t>
            </a:r>
            <a:r>
              <a:rPr lang="en-US" altLang="ko-KR" sz="18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Inbev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AIA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생명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HAZZ, 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지멘스코리아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아마존코리아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GE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코리아 등</a:t>
            </a:r>
            <a:endParaRPr lang="en-US" altLang="ko-KR" sz="18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74B7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ko-KR" altLang="en-US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전공을 </a:t>
            </a:r>
            <a:r>
              <a:rPr lang="ko-KR" altLang="en-US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선택한 후 나의 미래는</a:t>
            </a:r>
            <a:r>
              <a:rPr lang="en-US" altLang="ko-KR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?</a:t>
            </a:r>
            <a:endParaRPr lang="ko-KR" altLang="en-US" sz="2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242788" y="908720"/>
            <a:ext cx="3249091" cy="576064"/>
          </a:xfrm>
          <a:prstGeom prst="roundRect">
            <a:avLst/>
          </a:prstGeom>
          <a:solidFill>
            <a:srgbClr val="072A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사회진출 분야 세부 </a:t>
            </a:r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현황</a:t>
            </a:r>
            <a:endParaRPr lang="ko-KR" altLang="en-US" sz="20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8132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8BBBD1E8-A0DD-43AE-BD52-3A893542A753}"/>
              </a:ext>
            </a:extLst>
          </p:cNvPr>
          <p:cNvSpPr/>
          <p:nvPr/>
        </p:nvSpPr>
        <p:spPr>
          <a:xfrm>
            <a:off x="994486" y="1948186"/>
            <a:ext cx="4616648" cy="2148345"/>
          </a:xfrm>
          <a:prstGeom prst="rect">
            <a:avLst/>
          </a:prstGeom>
        </p:spPr>
        <p:txBody>
          <a:bodyPr wrap="none" lIns="0" tIns="0" rIns="0" bIns="0" anchor="b" anchorCtr="0">
            <a:spAutoFit/>
          </a:bodyPr>
          <a:lstStyle/>
          <a:p>
            <a:pPr fontAlgn="auto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</a:pPr>
            <a:r>
              <a:rPr lang="ko-KR" altLang="en-US" sz="6000" dirty="0" smtClean="0">
                <a:solidFill>
                  <a:schemeClr val="bg1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경제학과 </a:t>
            </a:r>
            <a:endParaRPr lang="en-US" altLang="ko-KR" sz="6000" dirty="0" smtClean="0">
              <a:solidFill>
                <a:schemeClr val="bg1"/>
              </a:solidFill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  <a:p>
            <a:pPr fontAlgn="auto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</a:pPr>
            <a:r>
              <a:rPr lang="ko-KR" altLang="en-US" sz="6000" dirty="0" smtClean="0">
                <a:solidFill>
                  <a:schemeClr val="bg1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중점추진과제</a:t>
            </a:r>
            <a:endParaRPr lang="ko-KR" altLang="en-US" sz="6000" dirty="0">
              <a:solidFill>
                <a:schemeClr val="bg1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8" name="자유형: 도형 7">
            <a:extLst>
              <a:ext uri="{FF2B5EF4-FFF2-40B4-BE49-F238E27FC236}">
                <a16:creationId xmlns:a16="http://schemas.microsoft.com/office/drawing/2014/main" id="{BC2CA9FC-A5D8-4F23-9FFA-2B07A4A84B3D}"/>
              </a:ext>
            </a:extLst>
          </p:cNvPr>
          <p:cNvSpPr/>
          <p:nvPr/>
        </p:nvSpPr>
        <p:spPr>
          <a:xfrm>
            <a:off x="2543175" y="4096531"/>
            <a:ext cx="6600825" cy="0"/>
          </a:xfrm>
          <a:custGeom>
            <a:avLst/>
            <a:gdLst>
              <a:gd name="connsiteX0" fmla="*/ 0 w 5036457"/>
              <a:gd name="connsiteY0" fmla="*/ 0 h 0"/>
              <a:gd name="connsiteX1" fmla="*/ 5036457 w 503645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36457">
                <a:moveTo>
                  <a:pt x="0" y="0"/>
                </a:moveTo>
                <a:lnTo>
                  <a:pt x="5036457" y="0"/>
                </a:lnTo>
              </a:path>
            </a:pathLst>
          </a:custGeom>
          <a:noFill/>
          <a:ln>
            <a:solidFill>
              <a:srgbClr val="A5CF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90809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74B7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800" dirty="0"/>
              <a:t> 경제학과 </a:t>
            </a:r>
            <a:r>
              <a:rPr lang="ko-KR" altLang="en-US" sz="2800" dirty="0" smtClean="0"/>
              <a:t>중점 추진과제</a:t>
            </a:r>
            <a:endParaRPr lang="ko-KR" altLang="en-US" sz="2800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pSp>
        <p:nvGrpSpPr>
          <p:cNvPr id="34" name="그룹 33"/>
          <p:cNvGrpSpPr/>
          <p:nvPr/>
        </p:nvGrpSpPr>
        <p:grpSpPr>
          <a:xfrm>
            <a:off x="323850" y="1160463"/>
            <a:ext cx="8496301" cy="4160837"/>
            <a:chOff x="323850" y="1160463"/>
            <a:chExt cx="8496301" cy="4160837"/>
          </a:xfrm>
        </p:grpSpPr>
        <p:grpSp>
          <p:nvGrpSpPr>
            <p:cNvPr id="35" name="그룹 34">
              <a:extLst>
                <a:ext uri="{FF2B5EF4-FFF2-40B4-BE49-F238E27FC236}">
                  <a16:creationId xmlns:a16="http://schemas.microsoft.com/office/drawing/2014/main" id="{53F456A5-38C2-4736-AB72-18858DD7F640}"/>
                </a:ext>
              </a:extLst>
            </p:cNvPr>
            <p:cNvGrpSpPr/>
            <p:nvPr/>
          </p:nvGrpSpPr>
          <p:grpSpPr>
            <a:xfrm>
              <a:off x="323850" y="1160463"/>
              <a:ext cx="8496301" cy="1490605"/>
              <a:chOff x="323850" y="1928835"/>
              <a:chExt cx="8496301" cy="1490605"/>
            </a:xfrm>
          </p:grpSpPr>
          <p:sp>
            <p:nvSpPr>
              <p:cNvPr id="43" name="사각형: 둥근 모서리 3">
                <a:extLst>
                  <a:ext uri="{FF2B5EF4-FFF2-40B4-BE49-F238E27FC236}">
                    <a16:creationId xmlns:a16="http://schemas.microsoft.com/office/drawing/2014/main" id="{A6BB6C75-7B5E-430D-BBD1-7A983EAA3948}"/>
                  </a:ext>
                </a:extLst>
              </p:cNvPr>
              <p:cNvSpPr/>
              <p:nvPr/>
            </p:nvSpPr>
            <p:spPr>
              <a:xfrm>
                <a:off x="323851" y="2333625"/>
                <a:ext cx="8496300" cy="1085815"/>
              </a:xfrm>
              <a:prstGeom prst="roundRect">
                <a:avLst>
                  <a:gd name="adj" fmla="val 15459"/>
                </a:avLst>
              </a:prstGeom>
              <a:solidFill>
                <a:schemeClr val="bg1"/>
              </a:solidFill>
              <a:ln w="25400">
                <a:solidFill>
                  <a:srgbClr val="D9D9D9"/>
                </a:solidFill>
              </a:ln>
              <a:effectLst>
                <a:outerShdw dist="38100" dir="16200000" rotWithShape="0">
                  <a:srgbClr val="004483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72000" rIns="10800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76213" indent="-176213">
                  <a:lnSpc>
                    <a:spcPct val="140000"/>
                  </a:lnSpc>
                  <a:spcBef>
                    <a:spcPts val="400"/>
                  </a:spcBef>
                  <a:buClr>
                    <a:srgbClr val="004483"/>
                  </a:buClr>
                  <a:buFont typeface="Wingdings" panose="05000000000000000000" pitchFamily="2" charset="2"/>
                  <a:buChar char="§"/>
                </a:pPr>
                <a:r>
                  <a:rPr lang="ko-KR" altLang="en-US" sz="1700" dirty="0">
                    <a:ln>
                      <a:solidFill>
                        <a:srgbClr val="8477A9">
                          <a:alpha val="0"/>
                        </a:srgbClr>
                      </a:solidFill>
                    </a:ln>
                    <a:solidFill>
                      <a:srgbClr val="141414"/>
                    </a:solidFill>
                    <a:latin typeface="나눔스퀘어 ExtraBold" panose="020B0600000101010101" pitchFamily="50" charset="-127"/>
                    <a:ea typeface="나눔스퀘어 ExtraBold" panose="020B0600000101010101" pitchFamily="50" charset="-127"/>
                  </a:rPr>
                  <a:t>학생회 행사 및 활동 지원 </a:t>
                </a:r>
              </a:p>
              <a:p>
                <a:pPr marL="176213" indent="-176213">
                  <a:lnSpc>
                    <a:spcPct val="140000"/>
                  </a:lnSpc>
                  <a:spcBef>
                    <a:spcPts val="400"/>
                  </a:spcBef>
                  <a:buClr>
                    <a:srgbClr val="004483"/>
                  </a:buClr>
                  <a:buFont typeface="Wingdings" panose="05000000000000000000" pitchFamily="2" charset="2"/>
                  <a:buChar char="§"/>
                </a:pPr>
                <a:r>
                  <a:rPr lang="ko-KR" altLang="en-US" sz="1700" dirty="0">
                    <a:ln>
                      <a:solidFill>
                        <a:srgbClr val="8477A9">
                          <a:alpha val="0"/>
                        </a:srgbClr>
                      </a:solidFill>
                    </a:ln>
                    <a:solidFill>
                      <a:srgbClr val="141414"/>
                    </a:solidFill>
                    <a:latin typeface="나눔스퀘어 ExtraBold" panose="020B0600000101010101" pitchFamily="50" charset="-127"/>
                    <a:ea typeface="나눔스퀘어 ExtraBold" panose="020B0600000101010101" pitchFamily="50" charset="-127"/>
                  </a:rPr>
                  <a:t>기존 멘토링 프로그램의 질적 확대</a:t>
                </a:r>
              </a:p>
            </p:txBody>
          </p:sp>
          <p:grpSp>
            <p:nvGrpSpPr>
              <p:cNvPr id="44" name="그룹 43">
                <a:extLst>
                  <a:ext uri="{FF2B5EF4-FFF2-40B4-BE49-F238E27FC236}">
                    <a16:creationId xmlns:a16="http://schemas.microsoft.com/office/drawing/2014/main" id="{0C081738-12ED-4061-B93D-6E73F7736CF7}"/>
                  </a:ext>
                </a:extLst>
              </p:cNvPr>
              <p:cNvGrpSpPr/>
              <p:nvPr/>
            </p:nvGrpSpPr>
            <p:grpSpPr>
              <a:xfrm>
                <a:off x="323850" y="1928835"/>
                <a:ext cx="4943475" cy="307777"/>
                <a:chOff x="323850" y="1928835"/>
                <a:chExt cx="4943475" cy="307777"/>
              </a:xfrm>
            </p:grpSpPr>
            <p:sp>
              <p:nvSpPr>
                <p:cNvPr id="45" name="직사각형 44">
                  <a:extLst>
                    <a:ext uri="{FF2B5EF4-FFF2-40B4-BE49-F238E27FC236}">
                      <a16:creationId xmlns:a16="http://schemas.microsoft.com/office/drawing/2014/main" id="{3F209860-635B-47C4-953C-BF37BBFBFBC4}"/>
                    </a:ext>
                  </a:extLst>
                </p:cNvPr>
                <p:cNvSpPr/>
                <p:nvPr/>
              </p:nvSpPr>
              <p:spPr>
                <a:xfrm>
                  <a:off x="447675" y="1928835"/>
                  <a:ext cx="4819650" cy="307777"/>
                </a:xfrm>
                <a:prstGeom prst="rect">
                  <a:avLst/>
                </a:prstGeom>
                <a:noFill/>
                <a:ln w="19050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>
                  <a:spAutoFit/>
                </a:bodyPr>
                <a:lstStyle/>
                <a:p>
                  <a:pPr lvl="0"/>
                  <a:r>
                    <a:rPr lang="ko-KR" altLang="en-US" sz="2000" spc="-50" dirty="0">
                      <a:solidFill>
                        <a:srgbClr val="004483"/>
                      </a:solidFill>
                      <a:latin typeface="나눔스퀘어 ExtraBold" panose="020B0600000101010101" pitchFamily="50" charset="-127"/>
                      <a:ea typeface="나눔스퀘어 ExtraBold" panose="020B0600000101010101" pitchFamily="50" charset="-127"/>
                    </a:rPr>
                    <a:t>소속감 고양</a:t>
                  </a:r>
                </a:p>
              </p:txBody>
            </p:sp>
            <p:grpSp>
              <p:nvGrpSpPr>
                <p:cNvPr id="46" name="그룹 45">
                  <a:extLst>
                    <a:ext uri="{FF2B5EF4-FFF2-40B4-BE49-F238E27FC236}">
                      <a16:creationId xmlns:a16="http://schemas.microsoft.com/office/drawing/2014/main" id="{AE3D5134-C457-4070-805B-FC2EE492AAFF}"/>
                    </a:ext>
                  </a:extLst>
                </p:cNvPr>
                <p:cNvGrpSpPr/>
                <p:nvPr/>
              </p:nvGrpSpPr>
              <p:grpSpPr>
                <a:xfrm>
                  <a:off x="323850" y="1985709"/>
                  <a:ext cx="52223" cy="190754"/>
                  <a:chOff x="323850" y="1985709"/>
                  <a:chExt cx="95250" cy="347916"/>
                </a:xfrm>
              </p:grpSpPr>
              <p:sp>
                <p:nvSpPr>
                  <p:cNvPr id="47" name="직사각형 46">
                    <a:extLst>
                      <a:ext uri="{FF2B5EF4-FFF2-40B4-BE49-F238E27FC236}">
                        <a16:creationId xmlns:a16="http://schemas.microsoft.com/office/drawing/2014/main" id="{BA31FC05-2FDB-470F-81CC-4953CE5F0C73}"/>
                      </a:ext>
                    </a:extLst>
                  </p:cNvPr>
                  <p:cNvSpPr/>
                  <p:nvPr/>
                </p:nvSpPr>
                <p:spPr>
                  <a:xfrm>
                    <a:off x="323850" y="2102644"/>
                    <a:ext cx="95250" cy="230981"/>
                  </a:xfrm>
                  <a:prstGeom prst="rect">
                    <a:avLst/>
                  </a:prstGeom>
                  <a:solidFill>
                    <a:srgbClr val="A2A2A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dirty="0"/>
                  </a:p>
                </p:txBody>
              </p:sp>
              <p:sp>
                <p:nvSpPr>
                  <p:cNvPr id="48" name="직사각형 47">
                    <a:extLst>
                      <a:ext uri="{FF2B5EF4-FFF2-40B4-BE49-F238E27FC236}">
                        <a16:creationId xmlns:a16="http://schemas.microsoft.com/office/drawing/2014/main" id="{1303788F-C6C4-4620-BE02-6452723FEAA2}"/>
                      </a:ext>
                    </a:extLst>
                  </p:cNvPr>
                  <p:cNvSpPr/>
                  <p:nvPr/>
                </p:nvSpPr>
                <p:spPr>
                  <a:xfrm>
                    <a:off x="323850" y="1985709"/>
                    <a:ext cx="95250" cy="95250"/>
                  </a:xfrm>
                  <a:prstGeom prst="rect">
                    <a:avLst/>
                  </a:prstGeom>
                  <a:solidFill>
                    <a:srgbClr val="7DB92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</p:grpSp>
        <p:grpSp>
          <p:nvGrpSpPr>
            <p:cNvPr id="36" name="그룹 35">
              <a:extLst>
                <a:ext uri="{FF2B5EF4-FFF2-40B4-BE49-F238E27FC236}">
                  <a16:creationId xmlns:a16="http://schemas.microsoft.com/office/drawing/2014/main" id="{4C4F5C99-5621-4E84-A3A7-64E14DB5942C}"/>
                </a:ext>
              </a:extLst>
            </p:cNvPr>
            <p:cNvGrpSpPr/>
            <p:nvPr/>
          </p:nvGrpSpPr>
          <p:grpSpPr>
            <a:xfrm>
              <a:off x="323850" y="2946761"/>
              <a:ext cx="8496301" cy="2374539"/>
              <a:chOff x="323850" y="1928835"/>
              <a:chExt cx="8496301" cy="2374539"/>
            </a:xfrm>
          </p:grpSpPr>
          <p:sp>
            <p:nvSpPr>
              <p:cNvPr id="37" name="사각형: 둥근 모서리 11">
                <a:extLst>
                  <a:ext uri="{FF2B5EF4-FFF2-40B4-BE49-F238E27FC236}">
                    <a16:creationId xmlns:a16="http://schemas.microsoft.com/office/drawing/2014/main" id="{E8D26984-E685-46A7-8C5E-2E8337D51DD7}"/>
                  </a:ext>
                </a:extLst>
              </p:cNvPr>
              <p:cNvSpPr/>
              <p:nvPr/>
            </p:nvSpPr>
            <p:spPr>
              <a:xfrm>
                <a:off x="323851" y="2333626"/>
                <a:ext cx="8496300" cy="1969748"/>
              </a:xfrm>
              <a:prstGeom prst="roundRect">
                <a:avLst>
                  <a:gd name="adj" fmla="val 8323"/>
                </a:avLst>
              </a:prstGeom>
              <a:solidFill>
                <a:schemeClr val="bg1"/>
              </a:solidFill>
              <a:ln w="25400">
                <a:solidFill>
                  <a:srgbClr val="D9D9D9"/>
                </a:solidFill>
              </a:ln>
              <a:effectLst>
                <a:outerShdw dist="38100" dir="16200000" rotWithShape="0">
                  <a:srgbClr val="004483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7200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76213" indent="-176213">
                  <a:lnSpc>
                    <a:spcPct val="140000"/>
                  </a:lnSpc>
                  <a:spcBef>
                    <a:spcPts val="400"/>
                  </a:spcBef>
                  <a:buClr>
                    <a:srgbClr val="004483"/>
                  </a:buClr>
                  <a:buFont typeface="Wingdings" panose="05000000000000000000" pitchFamily="2" charset="2"/>
                  <a:buChar char="§"/>
                </a:pPr>
                <a:r>
                  <a:rPr lang="ko-KR" altLang="en-US" sz="1700" dirty="0">
                    <a:ln>
                      <a:solidFill>
                        <a:srgbClr val="8477A9">
                          <a:alpha val="0"/>
                        </a:srgbClr>
                      </a:solidFill>
                    </a:ln>
                    <a:solidFill>
                      <a:srgbClr val="141414"/>
                    </a:solidFill>
                    <a:latin typeface="나눔스퀘어 ExtraBold" panose="020B0600000101010101" pitchFamily="50" charset="-127"/>
                    <a:ea typeface="나눔스퀘어 ExtraBold" panose="020B0600000101010101" pitchFamily="50" charset="-127"/>
                  </a:rPr>
                  <a:t>경제학과 특성에 맞는 </a:t>
                </a:r>
                <a:r>
                  <a:rPr lang="ko-KR" altLang="en-US" sz="1700" dirty="0" err="1">
                    <a:ln>
                      <a:solidFill>
                        <a:srgbClr val="8477A9">
                          <a:alpha val="0"/>
                        </a:srgbClr>
                      </a:solidFill>
                    </a:ln>
                    <a:solidFill>
                      <a:srgbClr val="141414"/>
                    </a:solidFill>
                    <a:latin typeface="나눔스퀘어 ExtraBold" panose="020B0600000101010101" pitchFamily="50" charset="-127"/>
                    <a:ea typeface="나눔스퀘어 ExtraBold" panose="020B0600000101010101" pitchFamily="50" charset="-127"/>
                  </a:rPr>
                  <a:t>재경직</a:t>
                </a:r>
                <a:r>
                  <a:rPr lang="ko-KR" altLang="en-US" sz="1700" dirty="0">
                    <a:ln>
                      <a:solidFill>
                        <a:srgbClr val="8477A9">
                          <a:alpha val="0"/>
                        </a:srgbClr>
                      </a:solidFill>
                    </a:ln>
                    <a:solidFill>
                      <a:srgbClr val="141414"/>
                    </a:solidFill>
                    <a:latin typeface="나눔스퀘어 ExtraBold" panose="020B0600000101010101" pitchFamily="50" charset="-127"/>
                    <a:ea typeface="나눔스퀘어 ExtraBold" panose="020B0600000101010101" pitchFamily="50" charset="-127"/>
                  </a:rPr>
                  <a:t> 고시 준비반에 대한 지원</a:t>
                </a:r>
              </a:p>
              <a:p>
                <a:pPr marL="176213" indent="-176213">
                  <a:lnSpc>
                    <a:spcPct val="140000"/>
                  </a:lnSpc>
                  <a:spcBef>
                    <a:spcPts val="400"/>
                  </a:spcBef>
                  <a:buClr>
                    <a:srgbClr val="004483"/>
                  </a:buClr>
                  <a:buFont typeface="Wingdings" panose="05000000000000000000" pitchFamily="2" charset="2"/>
                  <a:buChar char="§"/>
                </a:pPr>
                <a:r>
                  <a:rPr lang="ko-KR" altLang="en-US" sz="1700" dirty="0">
                    <a:ln>
                      <a:solidFill>
                        <a:srgbClr val="8477A9">
                          <a:alpha val="0"/>
                        </a:srgbClr>
                      </a:solidFill>
                    </a:ln>
                    <a:solidFill>
                      <a:srgbClr val="141414"/>
                    </a:solidFill>
                    <a:latin typeface="나눔스퀘어 ExtraBold" panose="020B0600000101010101" pitchFamily="50" charset="-127"/>
                    <a:ea typeface="나눔스퀘어 ExtraBold" panose="020B0600000101010101" pitchFamily="50" charset="-127"/>
                  </a:rPr>
                  <a:t>동문선배를 통한 강연회 기회 확대</a:t>
                </a:r>
              </a:p>
              <a:p>
                <a:pPr marL="176213" indent="-176213">
                  <a:lnSpc>
                    <a:spcPct val="140000"/>
                  </a:lnSpc>
                  <a:spcBef>
                    <a:spcPts val="400"/>
                  </a:spcBef>
                  <a:buClr>
                    <a:srgbClr val="004483"/>
                  </a:buClr>
                  <a:buFont typeface="Wingdings" panose="05000000000000000000" pitchFamily="2" charset="2"/>
                  <a:buChar char="§"/>
                </a:pPr>
                <a:r>
                  <a:rPr lang="ko-KR" altLang="en-US" sz="1700" dirty="0" smtClean="0">
                    <a:ln>
                      <a:solidFill>
                        <a:srgbClr val="8477A9">
                          <a:alpha val="0"/>
                        </a:srgbClr>
                      </a:solidFill>
                    </a:ln>
                    <a:solidFill>
                      <a:srgbClr val="141414"/>
                    </a:solidFill>
                    <a:latin typeface="나눔스퀘어 ExtraBold" panose="020B0600000101010101" pitchFamily="50" charset="-127"/>
                    <a:ea typeface="나눔스퀘어 ExtraBold" panose="020B0600000101010101" pitchFamily="50" charset="-127"/>
                  </a:rPr>
                  <a:t>학과차원에서 </a:t>
                </a:r>
                <a:r>
                  <a:rPr lang="ko-KR" altLang="en-US" sz="1700" dirty="0">
                    <a:ln>
                      <a:solidFill>
                        <a:srgbClr val="8477A9">
                          <a:alpha val="0"/>
                        </a:srgbClr>
                      </a:solidFill>
                    </a:ln>
                    <a:solidFill>
                      <a:srgbClr val="141414"/>
                    </a:solidFill>
                    <a:latin typeface="나눔스퀘어 ExtraBold" panose="020B0600000101010101" pitchFamily="50" charset="-127"/>
                    <a:ea typeface="나눔스퀘어 ExtraBold" panose="020B0600000101010101" pitchFamily="50" charset="-127"/>
                  </a:rPr>
                  <a:t>인턴프로그램 확대</a:t>
                </a:r>
                <a:r>
                  <a:rPr lang="en-US" altLang="ko-KR" sz="1700" dirty="0">
                    <a:ln>
                      <a:solidFill>
                        <a:srgbClr val="8477A9">
                          <a:alpha val="0"/>
                        </a:srgbClr>
                      </a:solidFill>
                    </a:ln>
                    <a:solidFill>
                      <a:srgbClr val="141414"/>
                    </a:solidFill>
                    <a:latin typeface="나눔스퀘어 ExtraBold" panose="020B0600000101010101" pitchFamily="50" charset="-127"/>
                    <a:ea typeface="나눔스퀘어 ExtraBold" panose="020B0600000101010101" pitchFamily="50" charset="-127"/>
                  </a:rPr>
                  <a:t>/</a:t>
                </a:r>
                <a:r>
                  <a:rPr lang="ko-KR" altLang="en-US" sz="1700" dirty="0">
                    <a:ln>
                      <a:solidFill>
                        <a:srgbClr val="8477A9">
                          <a:alpha val="0"/>
                        </a:srgbClr>
                      </a:solidFill>
                    </a:ln>
                    <a:solidFill>
                      <a:srgbClr val="141414"/>
                    </a:solidFill>
                    <a:latin typeface="나눔스퀘어 ExtraBold" panose="020B0600000101010101" pitchFamily="50" charset="-127"/>
                    <a:ea typeface="나눔스퀘어 ExtraBold" panose="020B0600000101010101" pitchFamily="50" charset="-127"/>
                  </a:rPr>
                  <a:t>개발</a:t>
                </a:r>
              </a:p>
              <a:p>
                <a:pPr marL="176213" indent="-176213">
                  <a:lnSpc>
                    <a:spcPct val="140000"/>
                  </a:lnSpc>
                  <a:spcBef>
                    <a:spcPts val="400"/>
                  </a:spcBef>
                  <a:buClr>
                    <a:srgbClr val="004483"/>
                  </a:buClr>
                  <a:buFont typeface="Wingdings" panose="05000000000000000000" pitchFamily="2" charset="2"/>
                  <a:buChar char="§"/>
                </a:pPr>
                <a:r>
                  <a:rPr lang="ko-KR" altLang="en-US" sz="1700" dirty="0">
                    <a:ln>
                      <a:solidFill>
                        <a:srgbClr val="8477A9">
                          <a:alpha val="0"/>
                        </a:srgbClr>
                      </a:solidFill>
                    </a:ln>
                    <a:solidFill>
                      <a:srgbClr val="141414"/>
                    </a:solidFill>
                    <a:latin typeface="나눔스퀘어 ExtraBold" panose="020B0600000101010101" pitchFamily="50" charset="-127"/>
                    <a:ea typeface="나눔스퀘어 ExtraBold" panose="020B0600000101010101" pitchFamily="50" charset="-127"/>
                  </a:rPr>
                  <a:t>학과내 여러 직군 선배들을 초청 </a:t>
                </a:r>
                <a:r>
                  <a:rPr lang="en-US" altLang="ko-KR" sz="1700" dirty="0">
                    <a:ln>
                      <a:solidFill>
                        <a:srgbClr val="8477A9">
                          <a:alpha val="0"/>
                        </a:srgbClr>
                      </a:solidFill>
                    </a:ln>
                    <a:solidFill>
                      <a:srgbClr val="141414"/>
                    </a:solidFill>
                    <a:latin typeface="나눔스퀘어 ExtraBold" panose="020B0600000101010101" pitchFamily="50" charset="-127"/>
                    <a:ea typeface="나눔스퀘어 ExtraBold" panose="020B0600000101010101" pitchFamily="50" charset="-127"/>
                  </a:rPr>
                  <a:t>Job Fair </a:t>
                </a:r>
                <a:r>
                  <a:rPr lang="ko-KR" altLang="en-US" sz="1700" dirty="0">
                    <a:ln>
                      <a:solidFill>
                        <a:srgbClr val="8477A9">
                          <a:alpha val="0"/>
                        </a:srgbClr>
                      </a:solidFill>
                    </a:ln>
                    <a:solidFill>
                      <a:srgbClr val="141414"/>
                    </a:solidFill>
                    <a:latin typeface="나눔스퀘어 ExtraBold" panose="020B0600000101010101" pitchFamily="50" charset="-127"/>
                    <a:ea typeface="나눔스퀘어 ExtraBold" panose="020B0600000101010101" pitchFamily="50" charset="-127"/>
                  </a:rPr>
                  <a:t>개최</a:t>
                </a:r>
              </a:p>
              <a:p>
                <a:pPr marL="176213" indent="-176213">
                  <a:lnSpc>
                    <a:spcPct val="140000"/>
                  </a:lnSpc>
                  <a:spcBef>
                    <a:spcPts val="400"/>
                  </a:spcBef>
                  <a:buClr>
                    <a:srgbClr val="004483"/>
                  </a:buClr>
                  <a:buFont typeface="Wingdings" panose="05000000000000000000" pitchFamily="2" charset="2"/>
                  <a:buChar char="§"/>
                </a:pPr>
                <a:endParaRPr lang="ko-KR" altLang="en-US" sz="1700" dirty="0">
                  <a:ln>
                    <a:solidFill>
                      <a:srgbClr val="8477A9">
                        <a:alpha val="0"/>
                      </a:srgbClr>
                    </a:solidFill>
                  </a:ln>
                  <a:solidFill>
                    <a:srgbClr val="141414"/>
                  </a:solidFill>
                  <a:latin typeface="나눔스퀘어 ExtraBold" panose="020B0600000101010101" pitchFamily="50" charset="-127"/>
                  <a:ea typeface="나눔스퀘어 ExtraBold" panose="020B0600000101010101" pitchFamily="50" charset="-127"/>
                </a:endParaRPr>
              </a:p>
            </p:txBody>
          </p:sp>
          <p:grpSp>
            <p:nvGrpSpPr>
              <p:cNvPr id="38" name="그룹 37">
                <a:extLst>
                  <a:ext uri="{FF2B5EF4-FFF2-40B4-BE49-F238E27FC236}">
                    <a16:creationId xmlns:a16="http://schemas.microsoft.com/office/drawing/2014/main" id="{0ED10823-9FA2-4C4C-893E-34A93C91DA65}"/>
                  </a:ext>
                </a:extLst>
              </p:cNvPr>
              <p:cNvGrpSpPr/>
              <p:nvPr/>
            </p:nvGrpSpPr>
            <p:grpSpPr>
              <a:xfrm>
                <a:off x="323850" y="1928835"/>
                <a:ext cx="4943475" cy="307777"/>
                <a:chOff x="323850" y="1928835"/>
                <a:chExt cx="4943475" cy="307777"/>
              </a:xfrm>
            </p:grpSpPr>
            <p:sp>
              <p:nvSpPr>
                <p:cNvPr id="39" name="직사각형 38">
                  <a:extLst>
                    <a:ext uri="{FF2B5EF4-FFF2-40B4-BE49-F238E27FC236}">
                      <a16:creationId xmlns:a16="http://schemas.microsoft.com/office/drawing/2014/main" id="{04AC264C-5DAE-40A2-AB78-800A538FC94B}"/>
                    </a:ext>
                  </a:extLst>
                </p:cNvPr>
                <p:cNvSpPr/>
                <p:nvPr/>
              </p:nvSpPr>
              <p:spPr>
                <a:xfrm>
                  <a:off x="447675" y="1928835"/>
                  <a:ext cx="4819650" cy="307777"/>
                </a:xfrm>
                <a:prstGeom prst="rect">
                  <a:avLst/>
                </a:prstGeom>
                <a:noFill/>
                <a:ln w="19050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>
                  <a:spAutoFit/>
                </a:bodyPr>
                <a:lstStyle/>
                <a:p>
                  <a:pPr lvl="0"/>
                  <a:r>
                    <a:rPr lang="ko-KR" altLang="en-US" sz="2000" spc="-50" dirty="0">
                      <a:solidFill>
                        <a:srgbClr val="004483"/>
                      </a:solidFill>
                      <a:latin typeface="나눔스퀘어 ExtraBold" panose="020B0600000101010101" pitchFamily="50" charset="-127"/>
                      <a:ea typeface="나눔스퀘어 ExtraBold" panose="020B0600000101010101" pitchFamily="50" charset="-127"/>
                    </a:rPr>
                    <a:t>진로진출을 위한 지원확대</a:t>
                  </a:r>
                </a:p>
              </p:txBody>
            </p:sp>
            <p:grpSp>
              <p:nvGrpSpPr>
                <p:cNvPr id="40" name="그룹 39">
                  <a:extLst>
                    <a:ext uri="{FF2B5EF4-FFF2-40B4-BE49-F238E27FC236}">
                      <a16:creationId xmlns:a16="http://schemas.microsoft.com/office/drawing/2014/main" id="{F07C5BD7-BBBD-4472-8924-A57F15942685}"/>
                    </a:ext>
                  </a:extLst>
                </p:cNvPr>
                <p:cNvGrpSpPr/>
                <p:nvPr/>
              </p:nvGrpSpPr>
              <p:grpSpPr>
                <a:xfrm>
                  <a:off x="323850" y="1985709"/>
                  <a:ext cx="52223" cy="190754"/>
                  <a:chOff x="323850" y="1985709"/>
                  <a:chExt cx="95250" cy="347916"/>
                </a:xfrm>
              </p:grpSpPr>
              <p:sp>
                <p:nvSpPr>
                  <p:cNvPr id="41" name="직사각형 40">
                    <a:extLst>
                      <a:ext uri="{FF2B5EF4-FFF2-40B4-BE49-F238E27FC236}">
                        <a16:creationId xmlns:a16="http://schemas.microsoft.com/office/drawing/2014/main" id="{3DF2EE99-5A56-4C96-8172-5916F97858B1}"/>
                      </a:ext>
                    </a:extLst>
                  </p:cNvPr>
                  <p:cNvSpPr/>
                  <p:nvPr/>
                </p:nvSpPr>
                <p:spPr>
                  <a:xfrm>
                    <a:off x="323850" y="2102644"/>
                    <a:ext cx="95250" cy="230981"/>
                  </a:xfrm>
                  <a:prstGeom prst="rect">
                    <a:avLst/>
                  </a:prstGeom>
                  <a:solidFill>
                    <a:srgbClr val="A2A2A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dirty="0"/>
                  </a:p>
                </p:txBody>
              </p:sp>
              <p:sp>
                <p:nvSpPr>
                  <p:cNvPr id="42" name="직사각형 41">
                    <a:extLst>
                      <a:ext uri="{FF2B5EF4-FFF2-40B4-BE49-F238E27FC236}">
                        <a16:creationId xmlns:a16="http://schemas.microsoft.com/office/drawing/2014/main" id="{B581E382-AC70-4F9B-A555-E166C728F935}"/>
                      </a:ext>
                    </a:extLst>
                  </p:cNvPr>
                  <p:cNvSpPr/>
                  <p:nvPr/>
                </p:nvSpPr>
                <p:spPr>
                  <a:xfrm>
                    <a:off x="323850" y="1985709"/>
                    <a:ext cx="95250" cy="95250"/>
                  </a:xfrm>
                  <a:prstGeom prst="rect">
                    <a:avLst/>
                  </a:prstGeom>
                  <a:solidFill>
                    <a:srgbClr val="7DB92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419330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2478137"/>
          </a:xfrm>
        </p:spPr>
        <p:txBody>
          <a:bodyPr>
            <a:noAutofit/>
          </a:bodyPr>
          <a:lstStyle/>
          <a:p>
            <a:r>
              <a:rPr lang="ko-KR" alt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감사합니다</a:t>
            </a:r>
            <a:r>
              <a:rPr lang="en-US" altLang="ko-KR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Q &amp; A</a:t>
            </a:r>
            <a:endParaRPr lang="ko-KR" altLang="en-US" sz="4800" dirty="0">
              <a:solidFill>
                <a:schemeClr val="tx1">
                  <a:lumMod val="75000"/>
                  <a:lumOff val="2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74B7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3200" b="1" dirty="0" smtClean="0"/>
              <a:t>Q &amp; A</a:t>
            </a:r>
            <a:endParaRPr lang="ko-KR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74B7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8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경제학이란</a:t>
            </a:r>
            <a:endParaRPr lang="ko-KR" altLang="en-US" sz="2800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5910" y="4149080"/>
            <a:ext cx="8646751" cy="423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SzPct val="80000"/>
              <a:buFont typeface="Wingdings" panose="05000000000000000000" pitchFamily="2" charset="2"/>
              <a:buChar char="u"/>
            </a:pPr>
            <a:endParaRPr lang="ko-KR" altLang="en-US" sz="17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8" name="내용 개체 틀 2"/>
          <p:cNvSpPr>
            <a:spLocks noGrp="1"/>
          </p:cNvSpPr>
          <p:nvPr>
            <p:ph idx="1"/>
          </p:nvPr>
        </p:nvSpPr>
        <p:spPr>
          <a:xfrm>
            <a:off x="245729" y="1844824"/>
            <a:ext cx="8790767" cy="4464496"/>
          </a:xfrm>
        </p:spPr>
        <p:txBody>
          <a:bodyPr>
            <a:noAutofit/>
          </a:bodyPr>
          <a:lstStyle/>
          <a:p>
            <a:pPr marL="342900" lvl="1" indent="-342900">
              <a:lnSpc>
                <a:spcPct val="150000"/>
              </a:lnSpc>
              <a:buSzPct val="80000"/>
              <a:buFont typeface="Wingdings" panose="05000000000000000000" pitchFamily="2" charset="2"/>
              <a:buChar char="u"/>
            </a:pPr>
            <a:r>
              <a:rPr lang="en-US" altLang="ko-KR" sz="2500" dirty="0">
                <a:latin typeface="HY견고딕" panose="02030600000101010101" pitchFamily="18" charset="-127"/>
                <a:ea typeface="HY견고딕" panose="02030600000101010101" pitchFamily="18" charset="-127"/>
              </a:rPr>
              <a:t>19</a:t>
            </a:r>
            <a:r>
              <a:rPr lang="ko-KR" altLang="en-US" sz="2500" dirty="0">
                <a:latin typeface="HY견고딕" panose="02030600000101010101" pitchFamily="18" charset="-127"/>
                <a:ea typeface="HY견고딕" panose="02030600000101010101" pitchFamily="18" charset="-127"/>
              </a:rPr>
              <a:t>세기 경제학자 </a:t>
            </a:r>
            <a:r>
              <a:rPr lang="ko-KR" altLang="en-US" sz="25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마샬</a:t>
            </a:r>
            <a:r>
              <a:rPr lang="ko-KR" altLang="en-US" sz="25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500" dirty="0">
                <a:latin typeface="HY견고딕" panose="02030600000101010101" pitchFamily="18" charset="-127"/>
                <a:ea typeface="HY견고딕" panose="02030600000101010101" pitchFamily="18" charset="-127"/>
              </a:rPr>
              <a:t>(A. Marshall</a:t>
            </a:r>
            <a:r>
              <a:rPr lang="en-US" altLang="ko-KR" sz="25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  <a:p>
            <a:pPr marL="742950" lvl="2" indent="-342900">
              <a:lnSpc>
                <a:spcPct val="150000"/>
              </a:lnSpc>
              <a:buSzPct val="80000"/>
            </a:pPr>
            <a:r>
              <a:rPr lang="en-US" altLang="ko-KR" sz="2100" i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“</a:t>
            </a:r>
            <a:r>
              <a:rPr lang="ko-KR" altLang="en-US" sz="2100" i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경제학은 인간의</a:t>
            </a:r>
            <a:r>
              <a:rPr lang="en-US" altLang="ko-KR" sz="2100" i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2100" i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일상을 연구하는 학문이다</a:t>
            </a:r>
            <a:r>
              <a:rPr lang="en-US" altLang="ko-KR" sz="2100" i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.”</a:t>
            </a:r>
          </a:p>
          <a:p>
            <a:pPr marL="742950" lvl="2" indent="-342900">
              <a:lnSpc>
                <a:spcPct val="150000"/>
              </a:lnSpc>
              <a:buSzPct val="80000"/>
            </a:pPr>
            <a:endParaRPr lang="en-US" altLang="ko-KR" sz="2100" i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342900" lvl="1" indent="-342900">
              <a:lnSpc>
                <a:spcPct val="150000"/>
              </a:lnSpc>
              <a:buSzPct val="80000"/>
              <a:buFont typeface="Wingdings" panose="05000000000000000000" pitchFamily="2" charset="2"/>
              <a:buChar char="u"/>
            </a:pPr>
            <a:r>
              <a:rPr lang="ko-KR" altLang="en-US" sz="25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한정된 자원의 효율적 이용 </a:t>
            </a:r>
            <a:r>
              <a:rPr lang="en-US" altLang="ko-KR" sz="25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(the efficient</a:t>
            </a:r>
            <a:r>
              <a:rPr lang="ko-KR" altLang="en-US" sz="25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5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use of limited resources)</a:t>
            </a:r>
            <a:r>
              <a:rPr lang="ko-KR" altLang="en-US" sz="25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에</a:t>
            </a:r>
            <a:r>
              <a:rPr lang="en-US" altLang="ko-KR" sz="25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25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관한 학문</a:t>
            </a:r>
            <a:endParaRPr lang="en-US" altLang="ko-KR" sz="25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342900" lvl="1" indent="-342900">
              <a:lnSpc>
                <a:spcPct val="150000"/>
              </a:lnSpc>
              <a:buSzPct val="80000"/>
              <a:buFont typeface="Wingdings" panose="05000000000000000000" pitchFamily="2" charset="2"/>
              <a:buChar char="u"/>
            </a:pPr>
            <a:endParaRPr lang="en-US" altLang="ko-KR" sz="25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342900" lvl="1" indent="-342900">
              <a:lnSpc>
                <a:spcPct val="150000"/>
              </a:lnSpc>
              <a:buSzPct val="80000"/>
              <a:buFont typeface="Wingdings" panose="05000000000000000000" pitchFamily="2" charset="2"/>
              <a:buChar char="u"/>
            </a:pPr>
            <a:r>
              <a:rPr lang="ko-KR" altLang="en-US" sz="25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유인</a:t>
            </a:r>
            <a:r>
              <a:rPr lang="en-US" altLang="ko-KR" sz="25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(incentives)</a:t>
            </a:r>
            <a:r>
              <a:rPr lang="ko-KR" altLang="en-US" sz="25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에</a:t>
            </a:r>
            <a:r>
              <a:rPr lang="en-US" altLang="ko-KR" sz="25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25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대한  학문</a:t>
            </a:r>
            <a:endParaRPr lang="en-US" altLang="ko-KR" sz="25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245728" y="980728"/>
            <a:ext cx="4323375" cy="576064"/>
          </a:xfrm>
          <a:prstGeom prst="roundRect">
            <a:avLst/>
          </a:prstGeom>
          <a:solidFill>
            <a:srgbClr val="072A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경제학이란</a:t>
            </a:r>
            <a:r>
              <a:rPr lang="en-US" altLang="ko-KR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?</a:t>
            </a:r>
            <a:endParaRPr lang="ko-KR" altLang="en-US" sz="20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0409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74B7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8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경제학이란</a:t>
            </a:r>
            <a:endParaRPr lang="ko-KR" altLang="en-US" sz="2800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5910" y="4149080"/>
            <a:ext cx="8646751" cy="423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SzPct val="80000"/>
              <a:buFont typeface="Wingdings" panose="05000000000000000000" pitchFamily="2" charset="2"/>
              <a:buChar char="u"/>
            </a:pPr>
            <a:endParaRPr lang="ko-KR" altLang="en-US" sz="17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8" name="내용 개체 틀 2"/>
          <p:cNvSpPr>
            <a:spLocks noGrp="1"/>
          </p:cNvSpPr>
          <p:nvPr>
            <p:ph idx="1"/>
          </p:nvPr>
        </p:nvSpPr>
        <p:spPr>
          <a:xfrm>
            <a:off x="245729" y="1844824"/>
            <a:ext cx="8790767" cy="4464496"/>
          </a:xfrm>
        </p:spPr>
        <p:txBody>
          <a:bodyPr>
            <a:noAutofit/>
          </a:bodyPr>
          <a:lstStyle/>
          <a:p>
            <a:pPr marL="342900" lvl="1" indent="-342900">
              <a:lnSpc>
                <a:spcPct val="150000"/>
              </a:lnSpc>
              <a:buSzPct val="80000"/>
              <a:buFont typeface="Wingdings" panose="05000000000000000000" pitchFamily="2" charset="2"/>
              <a:buChar char="u"/>
            </a:pPr>
            <a:r>
              <a:rPr lang="en-US" altLang="ko-KR" sz="17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Q. </a:t>
            </a:r>
            <a:r>
              <a:rPr lang="ko-KR" altLang="en-US" sz="17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경제학은 왠지 수학을 잘해야 할 것 같다</a:t>
            </a:r>
            <a:r>
              <a:rPr lang="en-US" altLang="ko-KR" sz="17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…? </a:t>
            </a:r>
            <a:r>
              <a:rPr lang="en-US" altLang="ko-KR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</a:rPr>
              <a:t>A</a:t>
            </a:r>
            <a:r>
              <a:rPr lang="en-US" altLang="ko-KR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</a:rPr>
              <a:t>.</a:t>
            </a:r>
            <a:r>
              <a:rPr lang="ko-KR" altLang="en-US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</a:rPr>
              <a:t>수학은 도구일 뿐</a:t>
            </a:r>
            <a:r>
              <a:rPr lang="en-US" altLang="ko-KR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</a:rPr>
              <a:t/>
            </a:r>
            <a:br>
              <a:rPr lang="en-US" altLang="ko-KR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</a:rPr>
            </a:br>
            <a:r>
              <a:rPr lang="ko-KR" altLang="en-US" sz="17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수학적인 지식은 논리적 사고를 위한 도구일 뿐 목적이 아니다</a:t>
            </a:r>
            <a:r>
              <a:rPr lang="en-US" altLang="ko-KR" sz="17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                                          </a:t>
            </a:r>
            <a:r>
              <a:rPr lang="ko-KR" altLang="en-US" sz="17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개인의 삶을 포함</a:t>
            </a:r>
            <a:r>
              <a:rPr lang="en-US" altLang="ko-KR" sz="17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7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다양한 사회 현상을 분석하기 위한 도구들 중 하나</a:t>
            </a:r>
            <a:r>
              <a:rPr lang="en-US" altLang="ko-KR" sz="17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!</a:t>
            </a:r>
          </a:p>
          <a:p>
            <a:pPr>
              <a:lnSpc>
                <a:spcPct val="150000"/>
              </a:lnSpc>
              <a:buSzPct val="100000"/>
              <a:buFont typeface="Wingdings" panose="05000000000000000000" pitchFamily="2" charset="2"/>
              <a:buChar char="u"/>
            </a:pPr>
            <a:r>
              <a:rPr lang="en-US" altLang="ko-KR" sz="17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Q. </a:t>
            </a:r>
            <a:r>
              <a:rPr lang="ko-KR" altLang="en-US" sz="17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경제 분석에만 적용할 수 있는 학문이다</a:t>
            </a:r>
            <a:r>
              <a:rPr lang="en-US" altLang="ko-KR" sz="17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…? </a:t>
            </a:r>
            <a:r>
              <a:rPr lang="en-US" altLang="ko-KR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A. No</a:t>
            </a:r>
            <a:br>
              <a:rPr lang="en-US" altLang="ko-KR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ko-KR" altLang="en-US" sz="17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고전적 주제</a:t>
            </a:r>
            <a:r>
              <a:rPr lang="en-US" altLang="ko-KR" sz="1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1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소비자이론</a:t>
            </a:r>
            <a:r>
              <a:rPr lang="en-US" altLang="ko-KR" sz="1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경제성장</a:t>
            </a:r>
            <a:r>
              <a:rPr lang="en-US" altLang="ko-KR" sz="1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물가</a:t>
            </a:r>
            <a:r>
              <a:rPr lang="en-US" altLang="ko-KR" sz="1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/</a:t>
            </a:r>
            <a:r>
              <a:rPr lang="ko-KR" altLang="en-US" sz="1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실업률 등</a:t>
            </a:r>
            <a:r>
              <a:rPr lang="en-US" altLang="ko-KR" sz="1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r>
              <a:rPr lang="ko-KR" altLang="en-US" sz="17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에서 </a:t>
            </a:r>
            <a:r>
              <a:rPr lang="ko-KR" altLang="en-US" sz="1800" dirty="0" smtClean="0">
                <a:latin typeface="HY견고딕" panose="02030600000101010101" pitchFamily="18" charset="-127"/>
              </a:rPr>
              <a:t>얼마나 </a:t>
            </a:r>
            <a:r>
              <a:rPr lang="ko-KR" altLang="en-US" sz="1700" dirty="0">
                <a:latin typeface="HY견고딕" panose="02030600000101010101" pitchFamily="18" charset="-127"/>
              </a:rPr>
              <a:t>실생활 </a:t>
            </a:r>
            <a:r>
              <a:rPr lang="ko-KR" altLang="en-US" sz="17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밀접 주제로</a:t>
            </a:r>
            <a:r>
              <a:rPr lang="en-US" altLang="ko-KR" sz="1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1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결혼</a:t>
            </a:r>
            <a:r>
              <a:rPr lang="en-US" altLang="ko-KR" sz="1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-</a:t>
            </a:r>
            <a:r>
              <a:rPr lang="ko-KR" altLang="en-US" sz="1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이혼 선택의 원리</a:t>
            </a:r>
            <a:r>
              <a:rPr lang="en-US" altLang="ko-KR" sz="1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?   </a:t>
            </a:r>
            <a:r>
              <a:rPr lang="ko-KR" altLang="en-US" sz="1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서울시 심야버스 노선의 설계 근거</a:t>
            </a:r>
            <a:r>
              <a:rPr lang="en-US" altLang="ko-KR" sz="1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? </a:t>
            </a:r>
            <a:r>
              <a:rPr lang="ko-KR" altLang="en-US" sz="1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전공과 관련된 아르바이트는 유익한 것일까</a:t>
            </a:r>
            <a:r>
              <a:rPr lang="en-US" altLang="ko-KR" sz="1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? …)</a:t>
            </a:r>
            <a:endParaRPr lang="en-US" altLang="ko-KR" sz="17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lvl="1">
              <a:lnSpc>
                <a:spcPct val="150000"/>
              </a:lnSpc>
              <a:buSzPct val="100000"/>
              <a:buFont typeface="HY견고딕" panose="02030600000101010101" pitchFamily="18" charset="-127"/>
              <a:buChar char="⇒"/>
            </a:pPr>
            <a:r>
              <a:rPr lang="ko-KR" altLang="en-US" sz="17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지속적인 학문적 외연의 확장</a:t>
            </a:r>
            <a:r>
              <a:rPr lang="en-US" altLang="ko-KR" sz="17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7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무궁무진한 학습의 기회</a:t>
            </a:r>
            <a:r>
              <a:rPr lang="en-US" altLang="ko-KR" sz="17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17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endParaRPr lang="en-US" altLang="ko-KR" sz="17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buSzPct val="100000"/>
              <a:buFont typeface="Wingdings" panose="05000000000000000000" pitchFamily="2" charset="2"/>
              <a:buChar char="u"/>
            </a:pPr>
            <a:r>
              <a:rPr lang="ko-KR" altLang="en-US" sz="21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당신이 사회에 </a:t>
            </a:r>
            <a:r>
              <a:rPr lang="ko-KR" altLang="en-US" sz="2100" dirty="0">
                <a:latin typeface="HY견고딕" panose="02030600000101010101" pitchFamily="18" charset="-127"/>
                <a:ea typeface="HY견고딕" panose="02030600000101010101" pitchFamily="18" charset="-127"/>
              </a:rPr>
              <a:t>관</a:t>
            </a:r>
            <a:r>
              <a:rPr lang="ko-KR" altLang="en-US" sz="21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해 가졌던 </a:t>
            </a:r>
            <a:r>
              <a:rPr lang="en-US" altLang="ko-KR" sz="21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1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거의</a:t>
            </a:r>
            <a:r>
              <a:rPr lang="en-US" altLang="ko-KR" sz="21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 </a:t>
            </a:r>
            <a:r>
              <a:rPr lang="ko-KR" altLang="en-US" sz="21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모든 궁금증은 </a:t>
            </a:r>
            <a:endParaRPr lang="en-US" altLang="ko-KR" sz="21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SzPct val="100000"/>
              <a:buNone/>
            </a:pPr>
            <a:r>
              <a:rPr lang="en-US" altLang="ko-KR" sz="2100" dirty="0">
                <a:latin typeface="HY견고딕" panose="02030600000101010101" pitchFamily="18" charset="-127"/>
                <a:ea typeface="HY견고딕" panose="02030600000101010101" pitchFamily="18" charset="-127"/>
              </a:rPr>
              <a:t>	</a:t>
            </a:r>
            <a:r>
              <a:rPr lang="en-US" altLang="ko-KR" sz="21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				</a:t>
            </a:r>
            <a:r>
              <a:rPr lang="ko-KR" altLang="en-US" sz="21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이미 경제학이 답한 질문이다</a:t>
            </a:r>
            <a:r>
              <a:rPr lang="en-US" altLang="ko-KR" sz="21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  <a:endParaRPr lang="en-US" altLang="ko-KR" sz="21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245728" y="980728"/>
            <a:ext cx="4323375" cy="576064"/>
          </a:xfrm>
          <a:prstGeom prst="roundRect">
            <a:avLst/>
          </a:prstGeom>
          <a:solidFill>
            <a:srgbClr val="072A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경제학에 대한 오해</a:t>
            </a:r>
            <a:endParaRPr lang="ko-KR" altLang="en-US" sz="20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3121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45729" y="1412776"/>
            <a:ext cx="8646751" cy="129614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SzPct val="80000"/>
              <a:buFont typeface="Wingdings" panose="05000000000000000000" pitchFamily="2" charset="2"/>
              <a:buChar char="u"/>
            </a:pP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경제학은 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사회과학의 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한 분야로서 이론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/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계량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응용미시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/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재정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금융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/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국제경제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역사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/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제도 등과 관련된 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각 경제주체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개인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기업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정부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 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및 사회문제의 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해결을 위한 탐구의 방법을 제시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74B7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8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학업에 </a:t>
            </a:r>
            <a:r>
              <a:rPr lang="ko-KR" altLang="en-US" sz="28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필요한 특성 및 적성</a:t>
            </a:r>
          </a:p>
        </p:txBody>
      </p:sp>
      <p:sp>
        <p:nvSpPr>
          <p:cNvPr id="6" name="모서리가 둥근 직사각형 5"/>
          <p:cNvSpPr/>
          <p:nvPr/>
        </p:nvSpPr>
        <p:spPr>
          <a:xfrm>
            <a:off x="245728" y="679848"/>
            <a:ext cx="4323375" cy="576064"/>
          </a:xfrm>
          <a:prstGeom prst="roundRect">
            <a:avLst/>
          </a:prstGeom>
          <a:solidFill>
            <a:srgbClr val="072A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사회과학의 한 분야로서의 목표 </a:t>
            </a:r>
            <a:endParaRPr lang="ko-KR" altLang="en-US" sz="20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5729" y="2850168"/>
            <a:ext cx="4323374" cy="576064"/>
          </a:xfrm>
          <a:prstGeom prst="roundRect">
            <a:avLst/>
          </a:prstGeom>
          <a:solidFill>
            <a:srgbClr val="072A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경제학을 공부하는 학생들의 자세</a:t>
            </a:r>
            <a:endParaRPr lang="ko-KR" altLang="en-US" sz="20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237720" y="3645024"/>
            <a:ext cx="8646751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80000"/>
              <a:buFont typeface="Wingdings" panose="05000000000000000000" pitchFamily="2" charset="2"/>
              <a:buChar char="u"/>
            </a:pP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객관적 자세와 과학적인 마음가짐</a:t>
            </a:r>
            <a:endParaRPr lang="en-US" altLang="ko-KR" sz="1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buSzPct val="80000"/>
              <a:buFont typeface="Wingdings" panose="05000000000000000000" pitchFamily="2" charset="2"/>
              <a:buChar char="u"/>
            </a:pP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치밀한 논리</a:t>
            </a:r>
            <a:endParaRPr lang="en-US" altLang="ko-KR" sz="18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buSzPct val="80000"/>
              <a:buFont typeface="Wingdings" panose="05000000000000000000" pitchFamily="2" charset="2"/>
              <a:buChar char="u"/>
            </a:pP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자료를 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다룰 수 있는 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계량적 지식</a:t>
            </a:r>
            <a:endParaRPr lang="en-US" altLang="ko-KR" sz="18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buSzPct val="80000"/>
              <a:buFont typeface="Wingdings" panose="05000000000000000000" pitchFamily="2" charset="2"/>
              <a:buChar char="u"/>
            </a:pP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다른 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사람과의 </a:t>
            </a: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협동심</a:t>
            </a:r>
            <a:endParaRPr lang="en-US" altLang="ko-KR" sz="18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buSzPct val="80000"/>
              <a:buFont typeface="Wingdings" panose="05000000000000000000" pitchFamily="2" charset="2"/>
              <a:buChar char="u"/>
            </a:pPr>
            <a:r>
              <a:rPr lang="ko-KR" altLang="en-US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논리적인 의사소통 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능력</a:t>
            </a:r>
          </a:p>
        </p:txBody>
      </p:sp>
    </p:spTree>
    <p:extLst>
      <p:ext uri="{BB962C8B-B14F-4D97-AF65-F5344CB8AC3E}">
        <p14:creationId xmlns:p14="http://schemas.microsoft.com/office/powerpoint/2010/main" val="101689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그룹 8">
            <a:extLst>
              <a:ext uri="{FF2B5EF4-FFF2-40B4-BE49-F238E27FC236}">
                <a16:creationId xmlns:a16="http://schemas.microsoft.com/office/drawing/2014/main" id="{AD9DBD2B-0F68-40F4-A88D-4510FFF634A5}"/>
              </a:ext>
            </a:extLst>
          </p:cNvPr>
          <p:cNvGrpSpPr/>
          <p:nvPr/>
        </p:nvGrpSpPr>
        <p:grpSpPr>
          <a:xfrm>
            <a:off x="994486" y="2988535"/>
            <a:ext cx="8149514" cy="1107996"/>
            <a:chOff x="994486" y="2988535"/>
            <a:chExt cx="8149514" cy="1107996"/>
          </a:xfrm>
        </p:grpSpPr>
        <p:sp>
          <p:nvSpPr>
            <p:cNvPr id="6" name="직사각형 5">
              <a:extLst>
                <a:ext uri="{FF2B5EF4-FFF2-40B4-BE49-F238E27FC236}">
                  <a16:creationId xmlns:a16="http://schemas.microsoft.com/office/drawing/2014/main" id="{8BBBD1E8-A0DD-43AE-BD52-3A893542A753}"/>
                </a:ext>
              </a:extLst>
            </p:cNvPr>
            <p:cNvSpPr/>
            <p:nvPr/>
          </p:nvSpPr>
          <p:spPr>
            <a:xfrm>
              <a:off x="994486" y="2988535"/>
              <a:ext cx="4791376" cy="1107996"/>
            </a:xfrm>
            <a:prstGeom prst="rect">
              <a:avLst/>
            </a:prstGeom>
          </p:spPr>
          <p:txBody>
            <a:bodyPr wrap="none" lIns="0" tIns="0" rIns="0" bIns="0" anchor="b" anchorCtr="0">
              <a:spAutoFit/>
            </a:bodyPr>
            <a:lstStyle/>
            <a:p>
              <a:pPr fontAlgn="auto">
                <a:lnSpc>
                  <a:spcPct val="120000"/>
                </a:lnSpc>
                <a:spcBef>
                  <a:spcPts val="300"/>
                </a:spcBef>
                <a:spcAft>
                  <a:spcPts val="0"/>
                </a:spcAft>
              </a:pPr>
              <a:r>
                <a:rPr lang="ko-KR" altLang="en-US" sz="6000" dirty="0" smtClean="0">
                  <a:solidFill>
                    <a:schemeClr val="bg1"/>
                  </a:solidFill>
                  <a:latin typeface="나눔스퀘어" panose="020B0600000101010101" pitchFamily="50" charset="-127"/>
                  <a:ea typeface="나눔스퀘어" panose="020B0600000101010101" pitchFamily="50" charset="-127"/>
                </a:rPr>
                <a:t>경제학과 </a:t>
              </a:r>
              <a:r>
                <a:rPr lang="ko-KR" altLang="en-US" sz="6000" dirty="0" smtClean="0">
                  <a:solidFill>
                    <a:schemeClr val="bg1"/>
                  </a:solidFill>
                  <a:latin typeface="나눔스퀘어 ExtraBold" panose="020B0600000101010101" pitchFamily="50" charset="-127"/>
                  <a:ea typeface="나눔스퀘어 ExtraBold" panose="020B0600000101010101" pitchFamily="50" charset="-127"/>
                </a:rPr>
                <a:t>현황</a:t>
              </a:r>
              <a:endParaRPr lang="ko-KR" altLang="en-US" sz="6000" dirty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endParaRPr>
            </a:p>
          </p:txBody>
        </p:sp>
        <p:sp>
          <p:nvSpPr>
            <p:cNvPr id="8" name="자유형: 도형 7">
              <a:extLst>
                <a:ext uri="{FF2B5EF4-FFF2-40B4-BE49-F238E27FC236}">
                  <a16:creationId xmlns:a16="http://schemas.microsoft.com/office/drawing/2014/main" id="{BC2CA9FC-A5D8-4F23-9FFA-2B07A4A84B3D}"/>
                </a:ext>
              </a:extLst>
            </p:cNvPr>
            <p:cNvSpPr/>
            <p:nvPr/>
          </p:nvSpPr>
          <p:spPr>
            <a:xfrm>
              <a:off x="4107543" y="4096531"/>
              <a:ext cx="5036457" cy="0"/>
            </a:xfrm>
            <a:custGeom>
              <a:avLst/>
              <a:gdLst>
                <a:gd name="connsiteX0" fmla="*/ 0 w 5036457"/>
                <a:gd name="connsiteY0" fmla="*/ 0 h 0"/>
                <a:gd name="connsiteX1" fmla="*/ 5036457 w 503645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36457">
                  <a:moveTo>
                    <a:pt x="0" y="0"/>
                  </a:moveTo>
                  <a:lnTo>
                    <a:pt x="5036457" y="0"/>
                  </a:lnTo>
                </a:path>
              </a:pathLst>
            </a:custGeom>
            <a:noFill/>
            <a:ln>
              <a:solidFill>
                <a:srgbClr val="A5CFF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530228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74B7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800" dirty="0"/>
              <a:t> 경제학과 </a:t>
            </a:r>
            <a:r>
              <a:rPr lang="ko-KR" altLang="en-US" sz="2800" dirty="0" smtClean="0"/>
              <a:t>기본 현황</a:t>
            </a:r>
            <a:endParaRPr lang="ko-KR" altLang="en-US" sz="2800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4" name="사각형: 둥근 모서리 9">
            <a:extLst>
              <a:ext uri="{FF2B5EF4-FFF2-40B4-BE49-F238E27FC236}">
                <a16:creationId xmlns:a16="http://schemas.microsoft.com/office/drawing/2014/main" id="{298821AF-CF6B-4EDD-B7DA-AF0AF991501C}"/>
              </a:ext>
            </a:extLst>
          </p:cNvPr>
          <p:cNvSpPr/>
          <p:nvPr/>
        </p:nvSpPr>
        <p:spPr>
          <a:xfrm>
            <a:off x="323850" y="1412702"/>
            <a:ext cx="8496300" cy="3701889"/>
          </a:xfrm>
          <a:prstGeom prst="roundRect">
            <a:avLst>
              <a:gd name="adj" fmla="val 8735"/>
            </a:avLst>
          </a:prstGeom>
          <a:solidFill>
            <a:schemeClr val="bg1"/>
          </a:solidFill>
          <a:ln w="25400">
            <a:solidFill>
              <a:srgbClr val="D9D9D9"/>
            </a:solidFill>
          </a:ln>
          <a:effectLst>
            <a:outerShdw dist="63500" dir="16200000" rotWithShape="0">
              <a:srgbClr val="7DB927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252000" rIns="0" bIns="0" rtlCol="0" anchor="t" anchorCtr="0"/>
          <a:lstStyle/>
          <a:p>
            <a:pPr lvl="0">
              <a:lnSpc>
                <a:spcPct val="140000"/>
              </a:lnSpc>
              <a:spcBef>
                <a:spcPts val="400"/>
              </a:spcBef>
              <a:buClr>
                <a:srgbClr val="004483"/>
              </a:buClr>
            </a:pPr>
            <a:endParaRPr lang="en-US" altLang="ko-KR" sz="1600" dirty="0">
              <a:ln>
                <a:solidFill>
                  <a:srgbClr val="8477A9">
                    <a:alpha val="0"/>
                  </a:srgbClr>
                </a:solidFill>
              </a:ln>
              <a:solidFill>
                <a:srgbClr val="141414"/>
              </a:solidFill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</p:txBody>
      </p:sp>
      <p:sp>
        <p:nvSpPr>
          <p:cNvPr id="35" name="사각형: 둥근 모서리 10">
            <a:extLst>
              <a:ext uri="{FF2B5EF4-FFF2-40B4-BE49-F238E27FC236}">
                <a16:creationId xmlns:a16="http://schemas.microsoft.com/office/drawing/2014/main" id="{75B58203-7CB4-4492-872D-E1D4DC6B5526}"/>
              </a:ext>
            </a:extLst>
          </p:cNvPr>
          <p:cNvSpPr/>
          <p:nvPr/>
        </p:nvSpPr>
        <p:spPr>
          <a:xfrm>
            <a:off x="323850" y="1327237"/>
            <a:ext cx="2063750" cy="416173"/>
          </a:xfrm>
          <a:prstGeom prst="roundRect">
            <a:avLst>
              <a:gd name="adj" fmla="val 50000"/>
            </a:avLst>
          </a:prstGeom>
          <a:solidFill>
            <a:srgbClr val="004483"/>
          </a:solidFill>
          <a:ln>
            <a:noFill/>
          </a:ln>
          <a:effectLst>
            <a:outerShdw dist="63500" algn="l" rotWithShape="0">
              <a:srgbClr val="7DB927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4000"/>
              </a:lnSpc>
            </a:pPr>
            <a:r>
              <a:rPr lang="ko-KR" altLang="en-US" sz="2400" dirty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학과현황</a:t>
            </a:r>
          </a:p>
        </p:txBody>
      </p:sp>
      <p:graphicFrame>
        <p:nvGraphicFramePr>
          <p:cNvPr id="36" name="표 3">
            <a:extLst>
              <a:ext uri="{FF2B5EF4-FFF2-40B4-BE49-F238E27FC236}">
                <a16:creationId xmlns:a16="http://schemas.microsoft.com/office/drawing/2014/main" id="{9EBDDEC5-95B0-4143-A1A8-EE6DB21827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563653"/>
              </p:ext>
            </p:extLst>
          </p:nvPr>
        </p:nvGraphicFramePr>
        <p:xfrm>
          <a:off x="636418" y="1862936"/>
          <a:ext cx="7871166" cy="30560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1861">
                  <a:extLst>
                    <a:ext uri="{9D8B030D-6E8A-4147-A177-3AD203B41FA5}">
                      <a16:colId xmlns:a16="http://schemas.microsoft.com/office/drawing/2014/main" val="452561987"/>
                    </a:ext>
                  </a:extLst>
                </a:gridCol>
                <a:gridCol w="1311861">
                  <a:extLst>
                    <a:ext uri="{9D8B030D-6E8A-4147-A177-3AD203B41FA5}">
                      <a16:colId xmlns:a16="http://schemas.microsoft.com/office/drawing/2014/main" val="861603167"/>
                    </a:ext>
                  </a:extLst>
                </a:gridCol>
                <a:gridCol w="1311861">
                  <a:extLst>
                    <a:ext uri="{9D8B030D-6E8A-4147-A177-3AD203B41FA5}">
                      <a16:colId xmlns:a16="http://schemas.microsoft.com/office/drawing/2014/main" val="1257384436"/>
                    </a:ext>
                  </a:extLst>
                </a:gridCol>
                <a:gridCol w="1311861">
                  <a:extLst>
                    <a:ext uri="{9D8B030D-6E8A-4147-A177-3AD203B41FA5}">
                      <a16:colId xmlns:a16="http://schemas.microsoft.com/office/drawing/2014/main" val="2455612477"/>
                    </a:ext>
                  </a:extLst>
                </a:gridCol>
                <a:gridCol w="1311861">
                  <a:extLst>
                    <a:ext uri="{9D8B030D-6E8A-4147-A177-3AD203B41FA5}">
                      <a16:colId xmlns:a16="http://schemas.microsoft.com/office/drawing/2014/main" val="4112190308"/>
                    </a:ext>
                  </a:extLst>
                </a:gridCol>
                <a:gridCol w="1311861">
                  <a:extLst>
                    <a:ext uri="{9D8B030D-6E8A-4147-A177-3AD203B41FA5}">
                      <a16:colId xmlns:a16="http://schemas.microsoft.com/office/drawing/2014/main" val="2068194620"/>
                    </a:ext>
                  </a:extLst>
                </a:gridCol>
              </a:tblGrid>
              <a:tr h="437378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solidFill>
                            <a:schemeClr val="bg1"/>
                          </a:solidFill>
                          <a:latin typeface="나눔스퀘어 ExtraBold" panose="020B0600000101010101" pitchFamily="50" charset="-127"/>
                          <a:ea typeface="나눔스퀘어 ExtraBold" panose="020B0600000101010101" pitchFamily="50" charset="-127"/>
                        </a:rPr>
                        <a:t>구분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C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solidFill>
                          <a:schemeClr val="bg1"/>
                        </a:solidFill>
                        <a:latin typeface="나눔스퀘어 ExtraBold" panose="020B0600000101010101" pitchFamily="50" charset="-127"/>
                        <a:ea typeface="나눔스퀘어 ExtraBold" panose="020B0600000101010101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C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solidFill>
                            <a:schemeClr val="bg1"/>
                          </a:solidFill>
                          <a:latin typeface="나눔스퀘어 ExtraBold" panose="020B0600000101010101" pitchFamily="50" charset="-127"/>
                          <a:ea typeface="나눔스퀘어 ExtraBold" panose="020B0600000101010101" pitchFamily="50" charset="-127"/>
                        </a:rPr>
                        <a:t>재학생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C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solidFill>
                            <a:schemeClr val="bg1"/>
                          </a:solidFill>
                          <a:latin typeface="나눔스퀘어 ExtraBold" panose="020B0600000101010101" pitchFamily="50" charset="-127"/>
                          <a:ea typeface="나눔스퀘어 ExtraBold" panose="020B0600000101010101" pitchFamily="50" charset="-127"/>
                        </a:rPr>
                        <a:t>휴학생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C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solidFill>
                            <a:schemeClr val="bg1"/>
                          </a:solidFill>
                          <a:latin typeface="나눔스퀘어 ExtraBold" panose="020B0600000101010101" pitchFamily="50" charset="-127"/>
                          <a:ea typeface="나눔스퀘어 ExtraBold" panose="020B0600000101010101" pitchFamily="50" charset="-127"/>
                        </a:rPr>
                        <a:t>재적생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C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solidFill>
                            <a:schemeClr val="bg1"/>
                          </a:solidFill>
                          <a:latin typeface="나눔스퀘어 ExtraBold" panose="020B0600000101010101" pitchFamily="50" charset="-127"/>
                          <a:ea typeface="나눔스퀘어 ExtraBold" panose="020B0600000101010101" pitchFamily="50" charset="-127"/>
                        </a:rPr>
                        <a:t>외국인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837754"/>
                  </a:ext>
                </a:extLst>
              </a:tr>
              <a:tr h="436451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나눔스퀘어 ExtraBold" panose="020B0600000101010101" pitchFamily="50" charset="-127"/>
                          <a:ea typeface="나눔스퀘어 ExtraBold" panose="020B0600000101010101" pitchFamily="50" charset="-127"/>
                        </a:rPr>
                        <a:t>학부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나눔스퀘어 ExtraBold" panose="020B0600000101010101" pitchFamily="50" charset="-127"/>
                        <a:ea typeface="나눔스퀘어 ExtraBold" panose="020B0600000101010101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나눔스퀘어 ExtraBold" panose="020B0600000101010101" pitchFamily="50" charset="-127"/>
                          <a:ea typeface="나눔스퀘어 ExtraBold" panose="020B0600000101010101" pitchFamily="50" charset="-127"/>
                          <a:cs typeface="+mn-cs"/>
                        </a:rPr>
                        <a:t>726</a:t>
                      </a:r>
                    </a:p>
                  </a:txBody>
                  <a:tcPr marL="17907" marR="17907" marT="17907" marB="17907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나눔스퀘어 ExtraBold" panose="020B0600000101010101" pitchFamily="50" charset="-127"/>
                          <a:ea typeface="나눔스퀘어 ExtraBold" panose="020B0600000101010101" pitchFamily="50" charset="-127"/>
                          <a:cs typeface="+mn-cs"/>
                        </a:rPr>
                        <a:t>230</a:t>
                      </a:r>
                    </a:p>
                  </a:txBody>
                  <a:tcPr marL="17907" marR="17907" marT="17907" marB="17907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나눔스퀘어 ExtraBold" panose="020B0600000101010101" pitchFamily="50" charset="-127"/>
                          <a:ea typeface="나눔스퀘어 ExtraBold" panose="020B0600000101010101" pitchFamily="50" charset="-127"/>
                          <a:cs typeface="+mn-cs"/>
                        </a:rPr>
                        <a:t>956</a:t>
                      </a:r>
                    </a:p>
                  </a:txBody>
                  <a:tcPr marL="17907" marR="17907" marT="17907" marB="17907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latin typeface="나눔스퀘어 ExtraBold" panose="020B0600000101010101" pitchFamily="50" charset="-127"/>
                          <a:ea typeface="나눔스퀘어 ExtraBold" panose="020B0600000101010101" pitchFamily="50" charset="-127"/>
                          <a:cs typeface="+mn-cs"/>
                        </a:rPr>
                        <a:t>255</a:t>
                      </a:r>
                    </a:p>
                  </a:txBody>
                  <a:tcPr marL="17907" marR="17907" marT="17907" marB="17907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6309878"/>
                  </a:ext>
                </a:extLst>
              </a:tr>
              <a:tr h="436451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600" kern="1200" dirty="0">
                          <a:solidFill>
                            <a:schemeClr val="tx1"/>
                          </a:solidFill>
                          <a:latin typeface="나눔스퀘어 ExtraBold" panose="020B0600000101010101" pitchFamily="50" charset="-127"/>
                          <a:ea typeface="나눔스퀘어 ExtraBold" panose="020B0600000101010101" pitchFamily="50" charset="-127"/>
                          <a:cs typeface="+mn-cs"/>
                        </a:rPr>
                        <a:t>대학원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kern="1200" dirty="0">
                          <a:solidFill>
                            <a:schemeClr val="tx1"/>
                          </a:solidFill>
                          <a:latin typeface="나눔스퀘어 ExtraBold" panose="020B0600000101010101" pitchFamily="50" charset="-127"/>
                          <a:ea typeface="나눔스퀘어 ExtraBold" panose="020B0600000101010101" pitchFamily="50" charset="-127"/>
                          <a:cs typeface="+mn-cs"/>
                        </a:rPr>
                        <a:t>석사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latin typeface="나눔스퀘어 ExtraBold" panose="020B0600000101010101" pitchFamily="50" charset="-127"/>
                          <a:ea typeface="나눔스퀘어 ExtraBold" panose="020B0600000101010101" pitchFamily="50" charset="-127"/>
                          <a:cs typeface="+mn-cs"/>
                        </a:rPr>
                        <a:t>33</a:t>
                      </a:r>
                    </a:p>
                  </a:txBody>
                  <a:tcPr marL="17907" marR="17907" marT="17907" marB="17907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latin typeface="나눔스퀘어 ExtraBold" panose="020B0600000101010101" pitchFamily="50" charset="-127"/>
                          <a:ea typeface="나눔스퀘어 ExtraBold" panose="020B0600000101010101" pitchFamily="50" charset="-127"/>
                          <a:cs typeface="+mn-cs"/>
                        </a:rPr>
                        <a:t>6</a:t>
                      </a:r>
                    </a:p>
                  </a:txBody>
                  <a:tcPr marL="17907" marR="17907" marT="17907" marB="17907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latin typeface="나눔스퀘어 ExtraBold" panose="020B0600000101010101" pitchFamily="50" charset="-127"/>
                          <a:ea typeface="나눔스퀘어 ExtraBold" panose="020B0600000101010101" pitchFamily="50" charset="-127"/>
                          <a:cs typeface="+mn-cs"/>
                        </a:rPr>
                        <a:t>39</a:t>
                      </a:r>
                    </a:p>
                  </a:txBody>
                  <a:tcPr marL="17907" marR="17907" marT="17907" marB="17907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나눔스퀘어 ExtraBold" panose="020B0600000101010101" pitchFamily="50" charset="-127"/>
                          <a:ea typeface="나눔스퀘어 ExtraBold" panose="020B0600000101010101" pitchFamily="50" charset="-127"/>
                          <a:cs typeface="+mn-cs"/>
                        </a:rPr>
                        <a:t>5</a:t>
                      </a:r>
                    </a:p>
                  </a:txBody>
                  <a:tcPr marL="17907" marR="17907" marT="17907" marB="17907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5406331"/>
                  </a:ext>
                </a:extLst>
              </a:tr>
              <a:tr h="43645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kern="1200" dirty="0">
                        <a:solidFill>
                          <a:schemeClr val="tx1"/>
                        </a:solidFill>
                        <a:latin typeface="나눔스퀘어 ExtraBold" panose="020B0600000101010101" pitchFamily="50" charset="-127"/>
                        <a:ea typeface="나눔스퀘어 ExtraBold" panose="020B0600000101010101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1200" dirty="0">
                          <a:solidFill>
                            <a:schemeClr val="tx1"/>
                          </a:solidFill>
                          <a:latin typeface="나눔스퀘어 ExtraBold" panose="020B0600000101010101" pitchFamily="50" charset="-127"/>
                          <a:ea typeface="나눔스퀘어 ExtraBold" panose="020B0600000101010101" pitchFamily="50" charset="-127"/>
                          <a:cs typeface="+mn-cs"/>
                        </a:rPr>
                        <a:t>석</a:t>
                      </a: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latin typeface="나눔스퀘어 ExtraBold" panose="020B0600000101010101" pitchFamily="50" charset="-127"/>
                          <a:ea typeface="나눔스퀘어 ExtraBold" panose="020B0600000101010101" pitchFamily="50" charset="-127"/>
                          <a:cs typeface="+mn-cs"/>
                        </a:rPr>
                        <a:t>·</a:t>
                      </a:r>
                      <a:r>
                        <a:rPr lang="ko-KR" altLang="en-US" sz="1600" kern="1200" dirty="0">
                          <a:solidFill>
                            <a:schemeClr val="tx1"/>
                          </a:solidFill>
                          <a:latin typeface="나눔스퀘어 ExtraBold" panose="020B0600000101010101" pitchFamily="50" charset="-127"/>
                          <a:ea typeface="나눔스퀘어 ExtraBold" panose="020B0600000101010101" pitchFamily="50" charset="-127"/>
                          <a:cs typeface="+mn-cs"/>
                        </a:rPr>
                        <a:t>박사통합</a:t>
                      </a:r>
                    </a:p>
                  </a:txBody>
                  <a:tcPr marL="17907" marR="17907" marT="17907" marB="17907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나눔스퀘어 ExtraBold" panose="020B0600000101010101" pitchFamily="50" charset="-127"/>
                          <a:ea typeface="나눔스퀘어 ExtraBold" panose="020B0600000101010101" pitchFamily="50" charset="-127"/>
                          <a:cs typeface="+mn-cs"/>
                        </a:rPr>
                        <a:t>4</a:t>
                      </a:r>
                    </a:p>
                  </a:txBody>
                  <a:tcPr marL="17907" marR="17907" marT="17907" marB="17907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latin typeface="나눔스퀘어 ExtraBold" panose="020B0600000101010101" pitchFamily="50" charset="-127"/>
                          <a:ea typeface="나눔스퀘어 ExtraBold" panose="020B0600000101010101" pitchFamily="50" charset="-127"/>
                          <a:cs typeface="+mn-cs"/>
                        </a:rPr>
                        <a:t>3</a:t>
                      </a:r>
                    </a:p>
                  </a:txBody>
                  <a:tcPr marL="17907" marR="17907" marT="17907" marB="17907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latin typeface="나눔스퀘어 ExtraBold" panose="020B0600000101010101" pitchFamily="50" charset="-127"/>
                          <a:ea typeface="나눔스퀘어 ExtraBold" panose="020B0600000101010101" pitchFamily="50" charset="-127"/>
                          <a:cs typeface="+mn-cs"/>
                        </a:rPr>
                        <a:t>7</a:t>
                      </a:r>
                    </a:p>
                  </a:txBody>
                  <a:tcPr marL="17907" marR="17907" marT="17907" marB="17907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나눔스퀘어 ExtraBold" panose="020B0600000101010101" pitchFamily="50" charset="-127"/>
                          <a:ea typeface="나눔스퀘어 ExtraBold" panose="020B0600000101010101" pitchFamily="50" charset="-127"/>
                          <a:cs typeface="+mn-cs"/>
                        </a:rPr>
                        <a:t>0</a:t>
                      </a:r>
                    </a:p>
                  </a:txBody>
                  <a:tcPr marL="17907" marR="17907" marT="17907" marB="17907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8017809"/>
                  </a:ext>
                </a:extLst>
              </a:tr>
              <a:tr h="43645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kern="1200" dirty="0">
                        <a:solidFill>
                          <a:schemeClr val="tx1"/>
                        </a:solidFill>
                        <a:latin typeface="나눔스퀘어 ExtraBold" panose="020B0600000101010101" pitchFamily="50" charset="-127"/>
                        <a:ea typeface="나눔스퀘어 ExtraBold" panose="020B0600000101010101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1200">
                          <a:solidFill>
                            <a:schemeClr val="tx1"/>
                          </a:solidFill>
                          <a:latin typeface="나눔스퀘어 ExtraBold" panose="020B0600000101010101" pitchFamily="50" charset="-127"/>
                          <a:ea typeface="나눔스퀘어 ExtraBold" panose="020B0600000101010101" pitchFamily="50" charset="-127"/>
                          <a:cs typeface="+mn-cs"/>
                        </a:rPr>
                        <a:t>박 사</a:t>
                      </a:r>
                    </a:p>
                  </a:txBody>
                  <a:tcPr marL="17907" marR="17907" marT="17907" marB="17907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나눔스퀘어 ExtraBold" panose="020B0600000101010101" pitchFamily="50" charset="-127"/>
                          <a:ea typeface="나눔스퀘어 ExtraBold" panose="020B0600000101010101" pitchFamily="50" charset="-127"/>
                          <a:cs typeface="+mn-cs"/>
                        </a:rPr>
                        <a:t>11</a:t>
                      </a:r>
                    </a:p>
                  </a:txBody>
                  <a:tcPr marL="17907" marR="17907" marT="17907" marB="17907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latin typeface="나눔스퀘어 ExtraBold" panose="020B0600000101010101" pitchFamily="50" charset="-127"/>
                          <a:ea typeface="나눔스퀘어 ExtraBold" panose="020B0600000101010101" pitchFamily="50" charset="-127"/>
                          <a:cs typeface="+mn-cs"/>
                        </a:rPr>
                        <a:t>6</a:t>
                      </a:r>
                    </a:p>
                  </a:txBody>
                  <a:tcPr marL="17907" marR="17907" marT="17907" marB="17907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latin typeface="나눔스퀘어 ExtraBold" panose="020B0600000101010101" pitchFamily="50" charset="-127"/>
                          <a:ea typeface="나눔스퀘어 ExtraBold" panose="020B0600000101010101" pitchFamily="50" charset="-127"/>
                          <a:cs typeface="+mn-cs"/>
                        </a:rPr>
                        <a:t>17</a:t>
                      </a:r>
                    </a:p>
                  </a:txBody>
                  <a:tcPr marL="17907" marR="17907" marT="17907" marB="17907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나눔스퀘어 ExtraBold" panose="020B0600000101010101" pitchFamily="50" charset="-127"/>
                          <a:ea typeface="나눔스퀘어 ExtraBold" panose="020B0600000101010101" pitchFamily="50" charset="-127"/>
                          <a:cs typeface="+mn-cs"/>
                        </a:rPr>
                        <a:t>0</a:t>
                      </a:r>
                    </a:p>
                  </a:txBody>
                  <a:tcPr marL="17907" marR="17907" marT="17907" marB="17907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9148028"/>
                  </a:ext>
                </a:extLst>
              </a:tr>
              <a:tr h="43645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kern="1200" dirty="0">
                        <a:solidFill>
                          <a:schemeClr val="tx1"/>
                        </a:solidFill>
                        <a:latin typeface="나눔스퀘어 ExtraBold" panose="020B0600000101010101" pitchFamily="50" charset="-127"/>
                        <a:ea typeface="나눔스퀘어 ExtraBold" panose="020B0600000101010101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1200" dirty="0">
                          <a:solidFill>
                            <a:schemeClr val="tx1"/>
                          </a:solidFill>
                          <a:latin typeface="나눔스퀘어 ExtraBold" panose="020B0600000101010101" pitchFamily="50" charset="-127"/>
                          <a:ea typeface="나눔스퀘어 ExtraBold" panose="020B0600000101010101" pitchFamily="50" charset="-127"/>
                          <a:cs typeface="+mn-cs"/>
                        </a:rPr>
                        <a:t>계</a:t>
                      </a:r>
                    </a:p>
                  </a:txBody>
                  <a:tcPr marL="17907" marR="17907" marT="17907" marB="17907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latin typeface="나눔스퀘어 ExtraBold" panose="020B0600000101010101" pitchFamily="50" charset="-127"/>
                          <a:ea typeface="나눔스퀘어 ExtraBold" panose="020B0600000101010101" pitchFamily="50" charset="-127"/>
                          <a:cs typeface="+mn-cs"/>
                        </a:rPr>
                        <a:t>48</a:t>
                      </a:r>
                    </a:p>
                  </a:txBody>
                  <a:tcPr marL="17907" marR="17907" marT="17907" marB="17907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나눔스퀘어 ExtraBold" panose="020B0600000101010101" pitchFamily="50" charset="-127"/>
                          <a:ea typeface="나눔스퀘어 ExtraBold" panose="020B0600000101010101" pitchFamily="50" charset="-127"/>
                          <a:cs typeface="+mn-cs"/>
                        </a:rPr>
                        <a:t>15</a:t>
                      </a:r>
                    </a:p>
                  </a:txBody>
                  <a:tcPr marL="17907" marR="17907" marT="17907" marB="17907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latin typeface="나눔스퀘어 ExtraBold" panose="020B0600000101010101" pitchFamily="50" charset="-127"/>
                          <a:ea typeface="나눔스퀘어 ExtraBold" panose="020B0600000101010101" pitchFamily="50" charset="-127"/>
                          <a:cs typeface="+mn-cs"/>
                        </a:rPr>
                        <a:t>63</a:t>
                      </a:r>
                    </a:p>
                  </a:txBody>
                  <a:tcPr marL="17907" marR="17907" marT="17907" marB="17907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나눔스퀘어 ExtraBold" panose="020B0600000101010101" pitchFamily="50" charset="-127"/>
                          <a:ea typeface="나눔스퀘어 ExtraBold" panose="020B0600000101010101" pitchFamily="50" charset="-127"/>
                          <a:cs typeface="+mn-cs"/>
                        </a:rPr>
                        <a:t>5</a:t>
                      </a:r>
                    </a:p>
                  </a:txBody>
                  <a:tcPr marL="17907" marR="17907" marT="17907" marB="17907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4580351"/>
                  </a:ext>
                </a:extLst>
              </a:tr>
              <a:tr h="436451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kern="1200" dirty="0">
                          <a:solidFill>
                            <a:schemeClr val="tx1"/>
                          </a:solidFill>
                          <a:latin typeface="나눔스퀘어 ExtraBold" panose="020B0600000101010101" pitchFamily="50" charset="-127"/>
                          <a:ea typeface="나눔스퀘어 ExtraBold" panose="020B0600000101010101" pitchFamily="50" charset="-127"/>
                          <a:cs typeface="+mn-cs"/>
                        </a:rPr>
                        <a:t>합계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나눔스퀘어 ExtraBold" panose="020B0600000101010101" pitchFamily="50" charset="-127"/>
                        <a:ea typeface="나눔스퀘어 ExtraBold" panose="020B0600000101010101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나눔스퀘어 ExtraBold" panose="020B0600000101010101" pitchFamily="50" charset="-127"/>
                          <a:ea typeface="나눔스퀘어 ExtraBold" panose="020B0600000101010101" pitchFamily="50" charset="-127"/>
                          <a:cs typeface="+mn-cs"/>
                        </a:rPr>
                        <a:t>774</a:t>
                      </a:r>
                    </a:p>
                  </a:txBody>
                  <a:tcPr marL="17907" marR="17907" marT="17907" marB="17907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나눔스퀘어 ExtraBold" panose="020B0600000101010101" pitchFamily="50" charset="-127"/>
                          <a:ea typeface="나눔스퀘어 ExtraBold" panose="020B0600000101010101" pitchFamily="50" charset="-127"/>
                          <a:cs typeface="+mn-cs"/>
                        </a:rPr>
                        <a:t>245</a:t>
                      </a:r>
                    </a:p>
                  </a:txBody>
                  <a:tcPr marL="17907" marR="17907" marT="17907" marB="17907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나눔스퀘어 ExtraBold" panose="020B0600000101010101" pitchFamily="50" charset="-127"/>
                          <a:ea typeface="나눔스퀘어 ExtraBold" panose="020B0600000101010101" pitchFamily="50" charset="-127"/>
                          <a:cs typeface="+mn-cs"/>
                        </a:rPr>
                        <a:t>1,019</a:t>
                      </a:r>
                    </a:p>
                  </a:txBody>
                  <a:tcPr marL="17907" marR="17907" marT="17907" marB="17907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나눔스퀘어 ExtraBold" panose="020B0600000101010101" pitchFamily="50" charset="-127"/>
                          <a:ea typeface="나눔스퀘어 ExtraBold" panose="020B0600000101010101" pitchFamily="50" charset="-127"/>
                          <a:cs typeface="+mn-cs"/>
                        </a:rPr>
                        <a:t>260</a:t>
                      </a:r>
                    </a:p>
                  </a:txBody>
                  <a:tcPr marL="17907" marR="17907" marT="17907" marB="17907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766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145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8BBBD1E8-A0DD-43AE-BD52-3A893542A753}"/>
              </a:ext>
            </a:extLst>
          </p:cNvPr>
          <p:cNvSpPr/>
          <p:nvPr/>
        </p:nvSpPr>
        <p:spPr>
          <a:xfrm>
            <a:off x="994486" y="1944467"/>
            <a:ext cx="4203074" cy="2152064"/>
          </a:xfrm>
          <a:prstGeom prst="rect">
            <a:avLst/>
          </a:prstGeom>
        </p:spPr>
        <p:txBody>
          <a:bodyPr wrap="none" lIns="0" tIns="0" rIns="0" bIns="0" anchor="b" anchorCtr="0">
            <a:spAutoFit/>
          </a:bodyPr>
          <a:lstStyle/>
          <a:p>
            <a:pPr fontAlgn="auto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</a:pPr>
            <a:r>
              <a:rPr lang="ko-KR" altLang="en-US" sz="6000" dirty="0">
                <a:solidFill>
                  <a:schemeClr val="bg1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학생설문조사</a:t>
            </a:r>
            <a:r>
              <a:rPr lang="en-US" altLang="ko-KR" sz="6000" dirty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/>
            </a:r>
            <a:br>
              <a:rPr lang="en-US" altLang="ko-KR" sz="6000" dirty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</a:br>
            <a:r>
              <a:rPr lang="ko-KR" altLang="en-US" sz="6000" dirty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결과</a:t>
            </a:r>
          </a:p>
        </p:txBody>
      </p:sp>
      <p:sp>
        <p:nvSpPr>
          <p:cNvPr id="8" name="자유형: 도형 7">
            <a:extLst>
              <a:ext uri="{FF2B5EF4-FFF2-40B4-BE49-F238E27FC236}">
                <a16:creationId xmlns:a16="http://schemas.microsoft.com/office/drawing/2014/main" id="{BC2CA9FC-A5D8-4F23-9FFA-2B07A4A84B3D}"/>
              </a:ext>
            </a:extLst>
          </p:cNvPr>
          <p:cNvSpPr/>
          <p:nvPr/>
        </p:nvSpPr>
        <p:spPr>
          <a:xfrm>
            <a:off x="2543175" y="4096531"/>
            <a:ext cx="6600825" cy="0"/>
          </a:xfrm>
          <a:custGeom>
            <a:avLst/>
            <a:gdLst>
              <a:gd name="connsiteX0" fmla="*/ 0 w 5036457"/>
              <a:gd name="connsiteY0" fmla="*/ 0 h 0"/>
              <a:gd name="connsiteX1" fmla="*/ 5036457 w 503645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36457">
                <a:moveTo>
                  <a:pt x="0" y="0"/>
                </a:moveTo>
                <a:lnTo>
                  <a:pt x="5036457" y="0"/>
                </a:lnTo>
              </a:path>
            </a:pathLst>
          </a:custGeom>
          <a:noFill/>
          <a:ln>
            <a:solidFill>
              <a:srgbClr val="A5CF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4509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74B7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800" dirty="0"/>
              <a:t> 경제학과 </a:t>
            </a:r>
            <a:r>
              <a:rPr lang="ko-KR" altLang="en-US" sz="2800" dirty="0" smtClean="0"/>
              <a:t>설문조사</a:t>
            </a:r>
            <a:endParaRPr lang="ko-KR" altLang="en-US" sz="2800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pSp>
        <p:nvGrpSpPr>
          <p:cNvPr id="8" name="그룹 7"/>
          <p:cNvGrpSpPr/>
          <p:nvPr/>
        </p:nvGrpSpPr>
        <p:grpSpPr>
          <a:xfrm>
            <a:off x="323850" y="1173526"/>
            <a:ext cx="8496300" cy="5100274"/>
            <a:chOff x="323850" y="1173526"/>
            <a:chExt cx="8496300" cy="5100274"/>
          </a:xfrm>
        </p:grpSpPr>
        <p:grpSp>
          <p:nvGrpSpPr>
            <p:cNvPr id="9" name="그룹 8">
              <a:extLst>
                <a:ext uri="{FF2B5EF4-FFF2-40B4-BE49-F238E27FC236}">
                  <a16:creationId xmlns:a16="http://schemas.microsoft.com/office/drawing/2014/main" id="{92F19352-6EEF-4254-9BCA-EDF1C17A0348}"/>
                </a:ext>
              </a:extLst>
            </p:cNvPr>
            <p:cNvGrpSpPr/>
            <p:nvPr/>
          </p:nvGrpSpPr>
          <p:grpSpPr>
            <a:xfrm>
              <a:off x="323850" y="1173526"/>
              <a:ext cx="8496300" cy="5100274"/>
              <a:chOff x="323850" y="1173526"/>
              <a:chExt cx="8496300" cy="5100274"/>
            </a:xfrm>
          </p:grpSpPr>
          <p:sp>
            <p:nvSpPr>
              <p:cNvPr id="32" name="사각형: 둥근 모서리 19">
                <a:extLst>
                  <a:ext uri="{FF2B5EF4-FFF2-40B4-BE49-F238E27FC236}">
                    <a16:creationId xmlns:a16="http://schemas.microsoft.com/office/drawing/2014/main" id="{37C222F8-8608-4A71-9924-C02190F1DCED}"/>
                  </a:ext>
                </a:extLst>
              </p:cNvPr>
              <p:cNvSpPr/>
              <p:nvPr/>
            </p:nvSpPr>
            <p:spPr>
              <a:xfrm>
                <a:off x="323850" y="1409700"/>
                <a:ext cx="8496300" cy="4864100"/>
              </a:xfrm>
              <a:prstGeom prst="roundRect">
                <a:avLst>
                  <a:gd name="adj" fmla="val 7168"/>
                </a:avLst>
              </a:prstGeom>
              <a:solidFill>
                <a:schemeClr val="bg1"/>
              </a:solidFill>
              <a:ln w="25400">
                <a:solidFill>
                  <a:srgbClr val="D9D9D9"/>
                </a:solidFill>
              </a:ln>
              <a:effectLst>
                <a:outerShdw dist="63500" dir="16200000" rotWithShape="0">
                  <a:srgbClr val="7DB927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0000" tIns="252000" rIns="0" bIns="0" rtlCol="0" anchor="t" anchorCtr="0"/>
              <a:lstStyle/>
              <a:p>
                <a:pPr>
                  <a:lnSpc>
                    <a:spcPct val="140000"/>
                  </a:lnSpc>
                  <a:spcBef>
                    <a:spcPts val="400"/>
                  </a:spcBef>
                  <a:buClr>
                    <a:srgbClr val="004483"/>
                  </a:buClr>
                </a:pPr>
                <a:endParaRPr lang="ko-KR" altLang="en-US" dirty="0">
                  <a:ln>
                    <a:solidFill>
                      <a:srgbClr val="8477A9">
                        <a:alpha val="0"/>
                      </a:srgbClr>
                    </a:solidFill>
                  </a:ln>
                  <a:solidFill>
                    <a:srgbClr val="141414"/>
                  </a:solidFill>
                  <a:latin typeface="나눔스퀘어 ExtraBold" panose="020B0600000101010101" pitchFamily="50" charset="-127"/>
                  <a:ea typeface="나눔스퀘어 ExtraBold" panose="020B0600000101010101" pitchFamily="50" charset="-127"/>
                </a:endParaRPr>
              </a:p>
            </p:txBody>
          </p:sp>
          <p:sp>
            <p:nvSpPr>
              <p:cNvPr id="33" name="사각형: 둥근 모서리 20">
                <a:extLst>
                  <a:ext uri="{FF2B5EF4-FFF2-40B4-BE49-F238E27FC236}">
                    <a16:creationId xmlns:a16="http://schemas.microsoft.com/office/drawing/2014/main" id="{71B4324B-DE76-4870-9058-4EC33AE47F18}"/>
                  </a:ext>
                </a:extLst>
              </p:cNvPr>
              <p:cNvSpPr/>
              <p:nvPr/>
            </p:nvSpPr>
            <p:spPr>
              <a:xfrm>
                <a:off x="323850" y="1173526"/>
                <a:ext cx="4870450" cy="460640"/>
              </a:xfrm>
              <a:prstGeom prst="roundRect">
                <a:avLst>
                  <a:gd name="adj" fmla="val 50000"/>
                </a:avLst>
              </a:prstGeom>
              <a:solidFill>
                <a:srgbClr val="004483"/>
              </a:solidFill>
              <a:ln>
                <a:noFill/>
              </a:ln>
              <a:effectLst>
                <a:outerShdw dist="63500" algn="l" rotWithShape="0">
                  <a:srgbClr val="7DB927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4000"/>
                  </a:lnSpc>
                </a:pPr>
                <a:r>
                  <a:rPr lang="ko-KR" altLang="en-US" sz="2400" dirty="0">
                    <a:solidFill>
                      <a:schemeClr val="bg1"/>
                    </a:solidFill>
                    <a:latin typeface="나눔스퀘어 ExtraBold" panose="020B0600000101010101" pitchFamily="50" charset="-127"/>
                    <a:ea typeface="나눔스퀘어 ExtraBold" panose="020B0600000101010101" pitchFamily="50" charset="-127"/>
                  </a:rPr>
                  <a:t>경제학과 선택 이유 </a:t>
                </a:r>
                <a:r>
                  <a:rPr lang="en-US" altLang="ko-KR" sz="2400" dirty="0">
                    <a:solidFill>
                      <a:schemeClr val="bg1"/>
                    </a:solidFill>
                    <a:latin typeface="나눔스퀘어 ExtraBold" panose="020B0600000101010101" pitchFamily="50" charset="-127"/>
                    <a:ea typeface="나눔스퀘어 ExtraBold" panose="020B0600000101010101" pitchFamily="50" charset="-127"/>
                  </a:rPr>
                  <a:t>(</a:t>
                </a:r>
                <a:r>
                  <a:rPr lang="ko-KR" altLang="en-US" sz="2400" dirty="0">
                    <a:solidFill>
                      <a:schemeClr val="bg1"/>
                    </a:solidFill>
                    <a:latin typeface="나눔스퀘어 ExtraBold" panose="020B0600000101010101" pitchFamily="50" charset="-127"/>
                    <a:ea typeface="나눔스퀘어 ExtraBold" panose="020B0600000101010101" pitchFamily="50" charset="-127"/>
                  </a:rPr>
                  <a:t>재학생 설문</a:t>
                </a:r>
                <a:r>
                  <a:rPr lang="en-US" altLang="ko-KR" sz="2400" dirty="0">
                    <a:solidFill>
                      <a:schemeClr val="bg1"/>
                    </a:solidFill>
                    <a:latin typeface="나눔스퀘어 ExtraBold" panose="020B0600000101010101" pitchFamily="50" charset="-127"/>
                    <a:ea typeface="나눔스퀘어 ExtraBold" panose="020B0600000101010101" pitchFamily="50" charset="-127"/>
                  </a:rPr>
                  <a:t>)</a:t>
                </a:r>
                <a:endParaRPr lang="en-US" altLang="ko-KR" sz="2400" dirty="0">
                  <a:solidFill>
                    <a:schemeClr val="bg1"/>
                  </a:solidFill>
                  <a:latin typeface="나눔스퀘어" panose="020B0600000101010101" pitchFamily="50" charset="-127"/>
                  <a:ea typeface="나눔스퀘어" panose="020B0600000101010101" pitchFamily="50" charset="-127"/>
                </a:endParaRPr>
              </a:p>
            </p:txBody>
          </p:sp>
        </p:grpSp>
        <p:graphicFrame>
          <p:nvGraphicFramePr>
            <p:cNvPr id="10" name="차트 9">
              <a:extLst>
                <a:ext uri="{FF2B5EF4-FFF2-40B4-BE49-F238E27FC236}">
                  <a16:creationId xmlns:a16="http://schemas.microsoft.com/office/drawing/2014/main" id="{D0A4EC21-A5CD-47D4-968E-91793300B98D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255867735"/>
                </p:ext>
              </p:extLst>
            </p:nvPr>
          </p:nvGraphicFramePr>
          <p:xfrm>
            <a:off x="2820898" y="2394449"/>
            <a:ext cx="3502204" cy="350220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11" name="그룹 10">
              <a:extLst>
                <a:ext uri="{FF2B5EF4-FFF2-40B4-BE49-F238E27FC236}">
                  <a16:creationId xmlns:a16="http://schemas.microsoft.com/office/drawing/2014/main" id="{81907184-ACDE-4C19-B9FF-ECD1DBD0BAB1}"/>
                </a:ext>
              </a:extLst>
            </p:cNvPr>
            <p:cNvGrpSpPr/>
            <p:nvPr/>
          </p:nvGrpSpPr>
          <p:grpSpPr>
            <a:xfrm>
              <a:off x="6646951" y="2498123"/>
              <a:ext cx="2125158" cy="462449"/>
              <a:chOff x="5747255" y="4135530"/>
              <a:chExt cx="2125158" cy="462449"/>
            </a:xfrm>
          </p:grpSpPr>
          <p:sp>
            <p:nvSpPr>
              <p:cNvPr id="30" name="직사각형 29">
                <a:extLst>
                  <a:ext uri="{FF2B5EF4-FFF2-40B4-BE49-F238E27FC236}">
                    <a16:creationId xmlns:a16="http://schemas.microsoft.com/office/drawing/2014/main" id="{A9E4AE17-62EE-4C89-835C-75305B207360}"/>
                  </a:ext>
                </a:extLst>
              </p:cNvPr>
              <p:cNvSpPr/>
              <p:nvPr/>
            </p:nvSpPr>
            <p:spPr>
              <a:xfrm>
                <a:off x="5747255" y="4135530"/>
                <a:ext cx="2125158" cy="184666"/>
              </a:xfrm>
              <a:prstGeom prst="rect">
                <a:avLst/>
              </a:prstGeom>
            </p:spPr>
            <p:txBody>
              <a:bodyPr wrap="square" lIns="0" tIns="0" rIns="0" bIns="0" anchor="ctr" anchorCtr="0">
                <a:spAutoFit/>
              </a:bodyPr>
              <a:lstStyle/>
              <a:p>
                <a:pPr>
                  <a:spcBef>
                    <a:spcPts val="400"/>
                  </a:spcBef>
                  <a:buClr>
                    <a:srgbClr val="004483"/>
                  </a:buClr>
                </a:pPr>
                <a:r>
                  <a:rPr lang="ko-KR" altLang="en-US" sz="1200" dirty="0" err="1">
                    <a:ln>
                      <a:solidFill>
                        <a:srgbClr val="8477A9">
                          <a:alpha val="0"/>
                        </a:srgbClr>
                      </a:solidFill>
                    </a:ln>
                    <a:solidFill>
                      <a:srgbClr val="141414"/>
                    </a:solidFill>
                    <a:latin typeface="나눔스퀘어 ExtraBold" panose="020B0600000101010101" pitchFamily="50" charset="-127"/>
                    <a:ea typeface="나눔스퀘어 ExtraBold" panose="020B0600000101010101" pitchFamily="50" charset="-127"/>
                  </a:rPr>
                  <a:t>심도있는</a:t>
                </a:r>
                <a:r>
                  <a:rPr lang="ko-KR" altLang="en-US" sz="1200" dirty="0">
                    <a:ln>
                      <a:solidFill>
                        <a:srgbClr val="8477A9">
                          <a:alpha val="0"/>
                        </a:srgbClr>
                      </a:solidFill>
                    </a:ln>
                    <a:solidFill>
                      <a:srgbClr val="141414"/>
                    </a:solidFill>
                    <a:latin typeface="나눔스퀘어 ExtraBold" panose="020B0600000101010101" pitchFamily="50" charset="-127"/>
                    <a:ea typeface="나눔스퀘어 ExtraBold" panose="020B0600000101010101" pitchFamily="50" charset="-127"/>
                  </a:rPr>
                  <a:t> 경제학 공부</a:t>
                </a:r>
                <a:endParaRPr lang="ko-KR" altLang="en-US" sz="1200" dirty="0">
                  <a:ln>
                    <a:solidFill>
                      <a:srgbClr val="8477A9">
                        <a:alpha val="0"/>
                      </a:srgbClr>
                    </a:solidFill>
                  </a:ln>
                  <a:solidFill>
                    <a:srgbClr val="141414"/>
                  </a:solidFill>
                  <a:latin typeface="나눔스퀘어 Bold" panose="020B0600000101010101" pitchFamily="50" charset="-127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31" name="직사각형 30">
                <a:extLst>
                  <a:ext uri="{FF2B5EF4-FFF2-40B4-BE49-F238E27FC236}">
                    <a16:creationId xmlns:a16="http://schemas.microsoft.com/office/drawing/2014/main" id="{FBC5C654-AAD5-4BB0-A8F3-3F6584E8F84C}"/>
                  </a:ext>
                </a:extLst>
              </p:cNvPr>
              <p:cNvSpPr/>
              <p:nvPr/>
            </p:nvSpPr>
            <p:spPr>
              <a:xfrm>
                <a:off x="5747255" y="4290202"/>
                <a:ext cx="824995" cy="307777"/>
              </a:xfrm>
              <a:prstGeom prst="rect">
                <a:avLst/>
              </a:prstGeom>
            </p:spPr>
            <p:txBody>
              <a:bodyPr wrap="square" lIns="0" tIns="0" rIns="0" bIns="0" anchor="ctr" anchorCtr="0">
                <a:spAutoFit/>
              </a:bodyPr>
              <a:lstStyle/>
              <a:p>
                <a:pPr>
                  <a:spcBef>
                    <a:spcPts val="400"/>
                  </a:spcBef>
                  <a:buClr>
                    <a:srgbClr val="004483"/>
                  </a:buClr>
                </a:pPr>
                <a:r>
                  <a:rPr lang="en-US" altLang="ko-KR" sz="2000" dirty="0">
                    <a:ln>
                      <a:solidFill>
                        <a:srgbClr val="8477A9">
                          <a:alpha val="0"/>
                        </a:srgbClr>
                      </a:solidFill>
                    </a:ln>
                    <a:solidFill>
                      <a:srgbClr val="0067C4"/>
                    </a:solidFill>
                    <a:latin typeface="나눔스퀘어 ExtraBold" panose="020B0600000101010101" pitchFamily="50" charset="-127"/>
                    <a:ea typeface="나눔스퀘어 ExtraBold" panose="020B0600000101010101" pitchFamily="50" charset="-127"/>
                  </a:rPr>
                  <a:t>17</a:t>
                </a:r>
                <a:r>
                  <a:rPr lang="en-US" altLang="ko-KR" sz="1400" dirty="0">
                    <a:ln>
                      <a:solidFill>
                        <a:srgbClr val="8477A9">
                          <a:alpha val="0"/>
                        </a:srgbClr>
                      </a:solidFill>
                    </a:ln>
                    <a:solidFill>
                      <a:srgbClr val="0067C4"/>
                    </a:solidFill>
                    <a:latin typeface="나눔스퀘어 ExtraBold" panose="020B0600000101010101" pitchFamily="50" charset="-127"/>
                    <a:ea typeface="나눔스퀘어 ExtraBold" panose="020B0600000101010101" pitchFamily="50" charset="-127"/>
                  </a:rPr>
                  <a:t>%</a:t>
                </a:r>
                <a:endParaRPr lang="ko-KR" altLang="en-US" sz="1400" dirty="0">
                  <a:ln>
                    <a:solidFill>
                      <a:srgbClr val="8477A9">
                        <a:alpha val="0"/>
                      </a:srgbClr>
                    </a:solidFill>
                  </a:ln>
                  <a:solidFill>
                    <a:srgbClr val="0067C4"/>
                  </a:solidFill>
                  <a:latin typeface="나눔스퀘어 Bold" panose="020B0600000101010101" pitchFamily="50" charset="-127"/>
                  <a:ea typeface="나눔스퀘어 Bold" panose="020B0600000101010101" pitchFamily="50" charset="-127"/>
                </a:endParaRPr>
              </a:p>
            </p:txBody>
          </p:sp>
        </p:grpSp>
        <p:grpSp>
          <p:nvGrpSpPr>
            <p:cNvPr id="12" name="그룹 11">
              <a:extLst>
                <a:ext uri="{FF2B5EF4-FFF2-40B4-BE49-F238E27FC236}">
                  <a16:creationId xmlns:a16="http://schemas.microsoft.com/office/drawing/2014/main" id="{E0DC6D39-BACB-47E7-A5A7-B835CF37767C}"/>
                </a:ext>
              </a:extLst>
            </p:cNvPr>
            <p:cNvGrpSpPr/>
            <p:nvPr/>
          </p:nvGrpSpPr>
          <p:grpSpPr>
            <a:xfrm>
              <a:off x="6646951" y="3882545"/>
              <a:ext cx="2125158" cy="462449"/>
              <a:chOff x="5747255" y="4135530"/>
              <a:chExt cx="2125158" cy="462449"/>
            </a:xfrm>
          </p:grpSpPr>
          <p:sp>
            <p:nvSpPr>
              <p:cNvPr id="28" name="직사각형 27">
                <a:extLst>
                  <a:ext uri="{FF2B5EF4-FFF2-40B4-BE49-F238E27FC236}">
                    <a16:creationId xmlns:a16="http://schemas.microsoft.com/office/drawing/2014/main" id="{04F67387-B972-463D-8775-C01713ECCBE5}"/>
                  </a:ext>
                </a:extLst>
              </p:cNvPr>
              <p:cNvSpPr/>
              <p:nvPr/>
            </p:nvSpPr>
            <p:spPr>
              <a:xfrm>
                <a:off x="5747255" y="4135530"/>
                <a:ext cx="2125158" cy="184666"/>
              </a:xfrm>
              <a:prstGeom prst="rect">
                <a:avLst/>
              </a:prstGeom>
            </p:spPr>
            <p:txBody>
              <a:bodyPr wrap="square" lIns="0" tIns="0" rIns="0" bIns="0" anchor="ctr" anchorCtr="0">
                <a:spAutoFit/>
              </a:bodyPr>
              <a:lstStyle/>
              <a:p>
                <a:pPr>
                  <a:spcBef>
                    <a:spcPts val="400"/>
                  </a:spcBef>
                  <a:buClr>
                    <a:srgbClr val="004483"/>
                  </a:buClr>
                </a:pPr>
                <a:r>
                  <a:rPr lang="ko-KR" altLang="en-US" sz="1200" dirty="0">
                    <a:ln>
                      <a:solidFill>
                        <a:srgbClr val="8477A9">
                          <a:alpha val="0"/>
                        </a:srgbClr>
                      </a:solidFill>
                    </a:ln>
                    <a:solidFill>
                      <a:srgbClr val="141414"/>
                    </a:solidFill>
                    <a:latin typeface="나눔스퀘어 ExtraBold" panose="020B0600000101010101" pitchFamily="50" charset="-127"/>
                    <a:ea typeface="나눔스퀘어 ExtraBold" panose="020B0600000101010101" pitchFamily="50" charset="-127"/>
                  </a:rPr>
                  <a:t>경제학과로서의 명성</a:t>
                </a:r>
                <a:endParaRPr lang="ko-KR" altLang="en-US" sz="1200" dirty="0">
                  <a:ln>
                    <a:solidFill>
                      <a:srgbClr val="8477A9">
                        <a:alpha val="0"/>
                      </a:srgbClr>
                    </a:solidFill>
                  </a:ln>
                  <a:solidFill>
                    <a:srgbClr val="141414"/>
                  </a:solidFill>
                  <a:latin typeface="나눔스퀘어 Bold" panose="020B0600000101010101" pitchFamily="50" charset="-127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29" name="직사각형 28">
                <a:extLst>
                  <a:ext uri="{FF2B5EF4-FFF2-40B4-BE49-F238E27FC236}">
                    <a16:creationId xmlns:a16="http://schemas.microsoft.com/office/drawing/2014/main" id="{61B46C14-B581-411E-907A-86D42C018D33}"/>
                  </a:ext>
                </a:extLst>
              </p:cNvPr>
              <p:cNvSpPr/>
              <p:nvPr/>
            </p:nvSpPr>
            <p:spPr>
              <a:xfrm>
                <a:off x="5747255" y="4290202"/>
                <a:ext cx="824995" cy="307777"/>
              </a:xfrm>
              <a:prstGeom prst="rect">
                <a:avLst/>
              </a:prstGeom>
            </p:spPr>
            <p:txBody>
              <a:bodyPr wrap="square" lIns="0" tIns="0" rIns="0" bIns="0" anchor="ctr" anchorCtr="0">
                <a:spAutoFit/>
              </a:bodyPr>
              <a:lstStyle/>
              <a:p>
                <a:pPr>
                  <a:spcBef>
                    <a:spcPts val="400"/>
                  </a:spcBef>
                  <a:buClr>
                    <a:srgbClr val="004483"/>
                  </a:buClr>
                </a:pPr>
                <a:r>
                  <a:rPr lang="en-US" altLang="ko-KR" sz="2000" dirty="0">
                    <a:ln>
                      <a:solidFill>
                        <a:srgbClr val="8477A9">
                          <a:alpha val="0"/>
                        </a:srgbClr>
                      </a:solidFill>
                    </a:ln>
                    <a:solidFill>
                      <a:srgbClr val="44AFB2"/>
                    </a:solidFill>
                    <a:latin typeface="나눔스퀘어 ExtraBold" panose="020B0600000101010101" pitchFamily="50" charset="-127"/>
                    <a:ea typeface="나눔스퀘어 ExtraBold" panose="020B0600000101010101" pitchFamily="50" charset="-127"/>
                  </a:rPr>
                  <a:t>21</a:t>
                </a:r>
                <a:r>
                  <a:rPr lang="en-US" altLang="ko-KR" sz="1400" dirty="0">
                    <a:ln>
                      <a:solidFill>
                        <a:srgbClr val="8477A9">
                          <a:alpha val="0"/>
                        </a:srgbClr>
                      </a:solidFill>
                    </a:ln>
                    <a:solidFill>
                      <a:srgbClr val="44AFB2"/>
                    </a:solidFill>
                    <a:latin typeface="나눔스퀘어 ExtraBold" panose="020B0600000101010101" pitchFamily="50" charset="-127"/>
                    <a:ea typeface="나눔스퀘어 ExtraBold" panose="020B0600000101010101" pitchFamily="50" charset="-127"/>
                  </a:rPr>
                  <a:t>%</a:t>
                </a:r>
                <a:endParaRPr lang="ko-KR" altLang="en-US" sz="1400" dirty="0">
                  <a:ln>
                    <a:solidFill>
                      <a:srgbClr val="8477A9">
                        <a:alpha val="0"/>
                      </a:srgbClr>
                    </a:solidFill>
                  </a:ln>
                  <a:solidFill>
                    <a:srgbClr val="44AFB2"/>
                  </a:solidFill>
                  <a:latin typeface="나눔스퀘어 Bold" panose="020B0600000101010101" pitchFamily="50" charset="-127"/>
                  <a:ea typeface="나눔스퀘어 Bold" panose="020B0600000101010101" pitchFamily="50" charset="-127"/>
                </a:endParaRPr>
              </a:p>
            </p:txBody>
          </p:sp>
        </p:grpSp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48DF4313-BDC3-4152-B508-71E2570F0305}"/>
                </a:ext>
              </a:extLst>
            </p:cNvPr>
            <p:cNvSpPr/>
            <p:nvPr/>
          </p:nvSpPr>
          <p:spPr>
            <a:xfrm>
              <a:off x="3808168" y="3679364"/>
              <a:ext cx="1527662" cy="932371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/>
            <a:p>
              <a:pPr algn="ctr">
                <a:lnSpc>
                  <a:spcPct val="114000"/>
                </a:lnSpc>
              </a:pPr>
              <a:r>
                <a:rPr lang="ko-KR" altLang="en-US" dirty="0">
                  <a:solidFill>
                    <a:srgbClr val="004483"/>
                  </a:solidFill>
                  <a:latin typeface="나눔스퀘어 ExtraBold" panose="020B0600000101010101" pitchFamily="50" charset="-127"/>
                  <a:ea typeface="나눔스퀘어 ExtraBold" panose="020B0600000101010101" pitchFamily="50" charset="-127"/>
                </a:rPr>
                <a:t>경제학과 진학을</a:t>
              </a:r>
              <a:r>
                <a:rPr lang="en-US" altLang="ko-KR" dirty="0">
                  <a:solidFill>
                    <a:srgbClr val="004483"/>
                  </a:solidFill>
                  <a:latin typeface="나눔스퀘어 ExtraBold" panose="020B0600000101010101" pitchFamily="50" charset="-127"/>
                  <a:ea typeface="나눔스퀘어 ExtraBold" panose="020B0600000101010101" pitchFamily="50" charset="-127"/>
                </a:rPr>
                <a:t/>
              </a:r>
              <a:br>
                <a:rPr lang="en-US" altLang="ko-KR" dirty="0">
                  <a:solidFill>
                    <a:srgbClr val="004483"/>
                  </a:solidFill>
                  <a:latin typeface="나눔스퀘어 ExtraBold" panose="020B0600000101010101" pitchFamily="50" charset="-127"/>
                  <a:ea typeface="나눔스퀘어 ExtraBold" panose="020B0600000101010101" pitchFamily="50" charset="-127"/>
                </a:rPr>
              </a:br>
              <a:r>
                <a:rPr lang="ko-KR" altLang="en-US" dirty="0">
                  <a:solidFill>
                    <a:srgbClr val="004483"/>
                  </a:solidFill>
                  <a:latin typeface="나눔스퀘어 ExtraBold" panose="020B0600000101010101" pitchFamily="50" charset="-127"/>
                  <a:ea typeface="나눔스퀘어 ExtraBold" panose="020B0600000101010101" pitchFamily="50" charset="-127"/>
                </a:rPr>
                <a:t>결정한 이유는</a:t>
              </a:r>
              <a:r>
                <a:rPr lang="en-US" altLang="ko-KR" dirty="0">
                  <a:solidFill>
                    <a:srgbClr val="004483"/>
                  </a:solidFill>
                  <a:latin typeface="나눔스퀘어 ExtraBold" panose="020B0600000101010101" pitchFamily="50" charset="-127"/>
                  <a:ea typeface="나눔스퀘어 ExtraBold" panose="020B0600000101010101" pitchFamily="50" charset="-127"/>
                </a:rPr>
                <a:t/>
              </a:r>
              <a:br>
                <a:rPr lang="en-US" altLang="ko-KR" dirty="0">
                  <a:solidFill>
                    <a:srgbClr val="004483"/>
                  </a:solidFill>
                  <a:latin typeface="나눔스퀘어 ExtraBold" panose="020B0600000101010101" pitchFamily="50" charset="-127"/>
                  <a:ea typeface="나눔스퀘어 ExtraBold" panose="020B0600000101010101" pitchFamily="50" charset="-127"/>
                </a:rPr>
              </a:br>
              <a:r>
                <a:rPr lang="ko-KR" altLang="en-US" dirty="0">
                  <a:solidFill>
                    <a:srgbClr val="004483"/>
                  </a:solidFill>
                  <a:latin typeface="나눔스퀘어 ExtraBold" panose="020B0600000101010101" pitchFamily="50" charset="-127"/>
                  <a:ea typeface="나눔스퀘어 ExtraBold" panose="020B0600000101010101" pitchFamily="50" charset="-127"/>
                </a:rPr>
                <a:t>무엇입니까</a:t>
              </a:r>
              <a:r>
                <a:rPr lang="en-US" altLang="ko-KR" dirty="0">
                  <a:solidFill>
                    <a:srgbClr val="004483"/>
                  </a:solidFill>
                  <a:latin typeface="나눔스퀘어 ExtraBold" panose="020B0600000101010101" pitchFamily="50" charset="-127"/>
                  <a:ea typeface="나눔스퀘어 ExtraBold" panose="020B0600000101010101" pitchFamily="50" charset="-127"/>
                </a:rPr>
                <a:t>?</a:t>
              </a:r>
            </a:p>
          </p:txBody>
        </p:sp>
        <p:sp>
          <p:nvSpPr>
            <p:cNvPr id="14" name="자유형: 도형 68">
              <a:extLst>
                <a:ext uri="{FF2B5EF4-FFF2-40B4-BE49-F238E27FC236}">
                  <a16:creationId xmlns:a16="http://schemas.microsoft.com/office/drawing/2014/main" id="{B6A8E573-A11E-40AC-BD3D-6EB48FAD8A9A}"/>
                </a:ext>
              </a:extLst>
            </p:cNvPr>
            <p:cNvSpPr/>
            <p:nvPr/>
          </p:nvSpPr>
          <p:spPr>
            <a:xfrm>
              <a:off x="5346788" y="2892474"/>
              <a:ext cx="1182151" cy="0"/>
            </a:xfrm>
            <a:custGeom>
              <a:avLst/>
              <a:gdLst>
                <a:gd name="connsiteX0" fmla="*/ 0 w 869950"/>
                <a:gd name="connsiteY0" fmla="*/ 0 h 0"/>
                <a:gd name="connsiteX1" fmla="*/ 869950 w 8699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69950">
                  <a:moveTo>
                    <a:pt x="0" y="0"/>
                  </a:moveTo>
                  <a:lnTo>
                    <a:pt x="869950" y="0"/>
                  </a:lnTo>
                </a:path>
              </a:pathLst>
            </a:custGeom>
            <a:noFill/>
            <a:ln cap="rnd">
              <a:solidFill>
                <a:srgbClr val="0067C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자유형: 도형 67">
              <a:extLst>
                <a:ext uri="{FF2B5EF4-FFF2-40B4-BE49-F238E27FC236}">
                  <a16:creationId xmlns:a16="http://schemas.microsoft.com/office/drawing/2014/main" id="{727C360C-2A8D-47C9-9DAB-FB9DEB77B828}"/>
                </a:ext>
              </a:extLst>
            </p:cNvPr>
            <p:cNvSpPr/>
            <p:nvPr/>
          </p:nvSpPr>
          <p:spPr>
            <a:xfrm>
              <a:off x="6124575" y="4265583"/>
              <a:ext cx="404364" cy="0"/>
            </a:xfrm>
            <a:custGeom>
              <a:avLst/>
              <a:gdLst>
                <a:gd name="connsiteX0" fmla="*/ 0 w 869950"/>
                <a:gd name="connsiteY0" fmla="*/ 0 h 0"/>
                <a:gd name="connsiteX1" fmla="*/ 869950 w 8699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69950">
                  <a:moveTo>
                    <a:pt x="0" y="0"/>
                  </a:moveTo>
                  <a:lnTo>
                    <a:pt x="869950" y="0"/>
                  </a:lnTo>
                </a:path>
              </a:pathLst>
            </a:custGeom>
            <a:noFill/>
            <a:ln cap="rnd">
              <a:solidFill>
                <a:srgbClr val="44AF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6" name="그룹 15">
              <a:extLst>
                <a:ext uri="{FF2B5EF4-FFF2-40B4-BE49-F238E27FC236}">
                  <a16:creationId xmlns:a16="http://schemas.microsoft.com/office/drawing/2014/main" id="{77B2AB55-16A5-472A-9DBE-ED10BCA63DAE}"/>
                </a:ext>
              </a:extLst>
            </p:cNvPr>
            <p:cNvGrpSpPr/>
            <p:nvPr/>
          </p:nvGrpSpPr>
          <p:grpSpPr>
            <a:xfrm>
              <a:off x="1271750" y="2040188"/>
              <a:ext cx="2125158" cy="462449"/>
              <a:chOff x="5747255" y="4135530"/>
              <a:chExt cx="2125158" cy="462449"/>
            </a:xfrm>
          </p:grpSpPr>
          <p:sp>
            <p:nvSpPr>
              <p:cNvPr id="26" name="직사각형 25">
                <a:extLst>
                  <a:ext uri="{FF2B5EF4-FFF2-40B4-BE49-F238E27FC236}">
                    <a16:creationId xmlns:a16="http://schemas.microsoft.com/office/drawing/2014/main" id="{0776C179-69CF-4BCC-A5E6-85629306657E}"/>
                  </a:ext>
                </a:extLst>
              </p:cNvPr>
              <p:cNvSpPr/>
              <p:nvPr/>
            </p:nvSpPr>
            <p:spPr>
              <a:xfrm>
                <a:off x="5747255" y="4135530"/>
                <a:ext cx="2125158" cy="184666"/>
              </a:xfrm>
              <a:prstGeom prst="rect">
                <a:avLst/>
              </a:prstGeom>
            </p:spPr>
            <p:txBody>
              <a:bodyPr wrap="square" lIns="0" tIns="0" rIns="0" bIns="0" anchor="ctr" anchorCtr="0">
                <a:spAutoFit/>
              </a:bodyPr>
              <a:lstStyle/>
              <a:p>
                <a:pPr>
                  <a:spcBef>
                    <a:spcPts val="400"/>
                  </a:spcBef>
                  <a:buClr>
                    <a:srgbClr val="004483"/>
                  </a:buClr>
                </a:pPr>
                <a:r>
                  <a:rPr lang="ko-KR" altLang="en-US" sz="1200" dirty="0">
                    <a:ln>
                      <a:solidFill>
                        <a:srgbClr val="8477A9">
                          <a:alpha val="0"/>
                        </a:srgbClr>
                      </a:solidFill>
                    </a:ln>
                    <a:solidFill>
                      <a:srgbClr val="141414"/>
                    </a:solidFill>
                    <a:latin typeface="나눔스퀘어 ExtraBold" panose="020B0600000101010101" pitchFamily="50" charset="-127"/>
                    <a:ea typeface="나눔스퀘어 ExtraBold" panose="020B0600000101010101" pitchFamily="50" charset="-127"/>
                  </a:rPr>
                  <a:t>기타</a:t>
                </a:r>
                <a:endParaRPr lang="ko-KR" altLang="en-US" sz="1200" dirty="0">
                  <a:ln>
                    <a:solidFill>
                      <a:srgbClr val="8477A9">
                        <a:alpha val="0"/>
                      </a:srgbClr>
                    </a:solidFill>
                  </a:ln>
                  <a:solidFill>
                    <a:srgbClr val="141414"/>
                  </a:solidFill>
                  <a:latin typeface="나눔스퀘어 Bold" panose="020B0600000101010101" pitchFamily="50" charset="-127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27" name="직사각형 26">
                <a:extLst>
                  <a:ext uri="{FF2B5EF4-FFF2-40B4-BE49-F238E27FC236}">
                    <a16:creationId xmlns:a16="http://schemas.microsoft.com/office/drawing/2014/main" id="{A91799D6-DF2E-4295-B80F-3434A6B91119}"/>
                  </a:ext>
                </a:extLst>
              </p:cNvPr>
              <p:cNvSpPr/>
              <p:nvPr/>
            </p:nvSpPr>
            <p:spPr>
              <a:xfrm>
                <a:off x="5747255" y="4290202"/>
                <a:ext cx="824995" cy="307777"/>
              </a:xfrm>
              <a:prstGeom prst="rect">
                <a:avLst/>
              </a:prstGeom>
            </p:spPr>
            <p:txBody>
              <a:bodyPr wrap="square" lIns="0" tIns="0" rIns="0" bIns="0" anchor="ctr" anchorCtr="0">
                <a:spAutoFit/>
              </a:bodyPr>
              <a:lstStyle/>
              <a:p>
                <a:pPr>
                  <a:spcBef>
                    <a:spcPts val="400"/>
                  </a:spcBef>
                  <a:buClr>
                    <a:srgbClr val="004483"/>
                  </a:buClr>
                </a:pPr>
                <a:r>
                  <a:rPr lang="en-US" altLang="ko-KR" sz="2000" dirty="0">
                    <a:ln>
                      <a:solidFill>
                        <a:srgbClr val="8477A9">
                          <a:alpha val="0"/>
                        </a:srgbClr>
                      </a:solidFill>
                    </a:ln>
                    <a:solidFill>
                      <a:srgbClr val="BFBFBF"/>
                    </a:solidFill>
                    <a:latin typeface="나눔스퀘어 ExtraBold" panose="020B0600000101010101" pitchFamily="50" charset="-127"/>
                    <a:ea typeface="나눔스퀘어 ExtraBold" panose="020B0600000101010101" pitchFamily="50" charset="-127"/>
                  </a:rPr>
                  <a:t>2</a:t>
                </a:r>
                <a:r>
                  <a:rPr lang="en-US" altLang="ko-KR" sz="1400" dirty="0">
                    <a:ln>
                      <a:solidFill>
                        <a:srgbClr val="8477A9">
                          <a:alpha val="0"/>
                        </a:srgbClr>
                      </a:solidFill>
                    </a:ln>
                    <a:solidFill>
                      <a:srgbClr val="BFBFBF"/>
                    </a:solidFill>
                    <a:latin typeface="나눔스퀘어 ExtraBold" panose="020B0600000101010101" pitchFamily="50" charset="-127"/>
                    <a:ea typeface="나눔스퀘어 ExtraBold" panose="020B0600000101010101" pitchFamily="50" charset="-127"/>
                  </a:rPr>
                  <a:t>%</a:t>
                </a:r>
                <a:endParaRPr lang="ko-KR" altLang="en-US" sz="1400" dirty="0">
                  <a:ln>
                    <a:solidFill>
                      <a:srgbClr val="8477A9">
                        <a:alpha val="0"/>
                      </a:srgbClr>
                    </a:solidFill>
                  </a:ln>
                  <a:solidFill>
                    <a:srgbClr val="BFBFBF"/>
                  </a:solidFill>
                  <a:latin typeface="나눔스퀘어 Bold" panose="020B0600000101010101" pitchFamily="50" charset="-127"/>
                  <a:ea typeface="나눔스퀘어 Bold" panose="020B0600000101010101" pitchFamily="50" charset="-127"/>
                </a:endParaRPr>
              </a:p>
            </p:txBody>
          </p:sp>
        </p:grpSp>
        <p:sp>
          <p:nvSpPr>
            <p:cNvPr id="17" name="자유형: 도형 80">
              <a:extLst>
                <a:ext uri="{FF2B5EF4-FFF2-40B4-BE49-F238E27FC236}">
                  <a16:creationId xmlns:a16="http://schemas.microsoft.com/office/drawing/2014/main" id="{1016E12F-FF17-4D50-8FB0-15A87A272E6F}"/>
                </a:ext>
              </a:extLst>
            </p:cNvPr>
            <p:cNvSpPr/>
            <p:nvPr/>
          </p:nvSpPr>
          <p:spPr>
            <a:xfrm flipV="1">
              <a:off x="1673211" y="2419707"/>
              <a:ext cx="2784489" cy="199208"/>
            </a:xfrm>
            <a:custGeom>
              <a:avLst/>
              <a:gdLst>
                <a:gd name="connsiteX0" fmla="*/ 0 w 1647825"/>
                <a:gd name="connsiteY0" fmla="*/ 466725 h 466725"/>
                <a:gd name="connsiteX1" fmla="*/ 1647825 w 1647825"/>
                <a:gd name="connsiteY1" fmla="*/ 466725 h 466725"/>
                <a:gd name="connsiteX2" fmla="*/ 1647825 w 1647825"/>
                <a:gd name="connsiteY2" fmla="*/ 0 h 466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47825" h="466725">
                  <a:moveTo>
                    <a:pt x="0" y="466725"/>
                  </a:moveTo>
                  <a:lnTo>
                    <a:pt x="1647825" y="466725"/>
                  </a:lnTo>
                  <a:lnTo>
                    <a:pt x="1647825" y="0"/>
                  </a:lnTo>
                </a:path>
              </a:pathLst>
            </a:custGeom>
            <a:noFill/>
            <a:ln cap="rnd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grpSp>
          <p:nvGrpSpPr>
            <p:cNvPr id="18" name="그룹 17">
              <a:extLst>
                <a:ext uri="{FF2B5EF4-FFF2-40B4-BE49-F238E27FC236}">
                  <a16:creationId xmlns:a16="http://schemas.microsoft.com/office/drawing/2014/main" id="{3CC897EE-B7E6-4539-9D95-5F568C318674}"/>
                </a:ext>
              </a:extLst>
            </p:cNvPr>
            <p:cNvGrpSpPr/>
            <p:nvPr/>
          </p:nvGrpSpPr>
          <p:grpSpPr>
            <a:xfrm>
              <a:off x="1271750" y="2972787"/>
              <a:ext cx="2125158" cy="462449"/>
              <a:chOff x="5747255" y="4135530"/>
              <a:chExt cx="2125158" cy="462449"/>
            </a:xfrm>
          </p:grpSpPr>
          <p:sp>
            <p:nvSpPr>
              <p:cNvPr id="24" name="직사각형 23">
                <a:extLst>
                  <a:ext uri="{FF2B5EF4-FFF2-40B4-BE49-F238E27FC236}">
                    <a16:creationId xmlns:a16="http://schemas.microsoft.com/office/drawing/2014/main" id="{07C5A3ED-A6F7-44EB-82D9-8FB8CB0A95E5}"/>
                  </a:ext>
                </a:extLst>
              </p:cNvPr>
              <p:cNvSpPr/>
              <p:nvPr/>
            </p:nvSpPr>
            <p:spPr>
              <a:xfrm>
                <a:off x="5747255" y="4135530"/>
                <a:ext cx="2125158" cy="184666"/>
              </a:xfrm>
              <a:prstGeom prst="rect">
                <a:avLst/>
              </a:prstGeom>
            </p:spPr>
            <p:txBody>
              <a:bodyPr wrap="square" lIns="0" tIns="0" rIns="0" bIns="0" anchor="ctr" anchorCtr="0">
                <a:spAutoFit/>
              </a:bodyPr>
              <a:lstStyle/>
              <a:p>
                <a:pPr>
                  <a:spcBef>
                    <a:spcPts val="400"/>
                  </a:spcBef>
                  <a:buClr>
                    <a:srgbClr val="004483"/>
                  </a:buClr>
                </a:pPr>
                <a:r>
                  <a:rPr lang="ko-KR" altLang="en-US" sz="1200" dirty="0">
                    <a:ln>
                      <a:solidFill>
                        <a:srgbClr val="8477A9">
                          <a:alpha val="0"/>
                        </a:srgbClr>
                      </a:solidFill>
                    </a:ln>
                    <a:solidFill>
                      <a:srgbClr val="141414"/>
                    </a:solidFill>
                    <a:latin typeface="나눔스퀘어 ExtraBold" panose="020B0600000101010101" pitchFamily="50" charset="-127"/>
                    <a:ea typeface="나눔스퀘어 ExtraBold" panose="020B0600000101010101" pitchFamily="50" charset="-127"/>
                  </a:rPr>
                  <a:t>진로선택의 디딤돌</a:t>
                </a:r>
                <a:endParaRPr lang="ko-KR" altLang="en-US" sz="1200" dirty="0">
                  <a:ln>
                    <a:solidFill>
                      <a:srgbClr val="8477A9">
                        <a:alpha val="0"/>
                      </a:srgbClr>
                    </a:solidFill>
                  </a:ln>
                  <a:solidFill>
                    <a:srgbClr val="141414"/>
                  </a:solidFill>
                  <a:latin typeface="나눔스퀘어 Bold" panose="020B0600000101010101" pitchFamily="50" charset="-127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25" name="직사각형 24">
                <a:extLst>
                  <a:ext uri="{FF2B5EF4-FFF2-40B4-BE49-F238E27FC236}">
                    <a16:creationId xmlns:a16="http://schemas.microsoft.com/office/drawing/2014/main" id="{461066C6-D32A-45A0-9491-31A0A1986852}"/>
                  </a:ext>
                </a:extLst>
              </p:cNvPr>
              <p:cNvSpPr/>
              <p:nvPr/>
            </p:nvSpPr>
            <p:spPr>
              <a:xfrm>
                <a:off x="5747255" y="4290202"/>
                <a:ext cx="824995" cy="307777"/>
              </a:xfrm>
              <a:prstGeom prst="rect">
                <a:avLst/>
              </a:prstGeom>
            </p:spPr>
            <p:txBody>
              <a:bodyPr wrap="square" lIns="0" tIns="0" rIns="0" bIns="0" anchor="ctr" anchorCtr="0">
                <a:spAutoFit/>
              </a:bodyPr>
              <a:lstStyle/>
              <a:p>
                <a:pPr>
                  <a:spcBef>
                    <a:spcPts val="400"/>
                  </a:spcBef>
                  <a:buClr>
                    <a:srgbClr val="004483"/>
                  </a:buClr>
                </a:pPr>
                <a:r>
                  <a:rPr lang="en-US" altLang="ko-KR" sz="2000" dirty="0">
                    <a:ln>
                      <a:solidFill>
                        <a:srgbClr val="8477A9">
                          <a:alpha val="0"/>
                        </a:srgbClr>
                      </a:solidFill>
                    </a:ln>
                    <a:solidFill>
                      <a:srgbClr val="C19F3F"/>
                    </a:solidFill>
                    <a:latin typeface="나눔스퀘어 ExtraBold" panose="020B0600000101010101" pitchFamily="50" charset="-127"/>
                    <a:ea typeface="나눔스퀘어 ExtraBold" panose="020B0600000101010101" pitchFamily="50" charset="-127"/>
                  </a:rPr>
                  <a:t>34</a:t>
                </a:r>
                <a:r>
                  <a:rPr lang="en-US" altLang="ko-KR" sz="1400" dirty="0">
                    <a:ln>
                      <a:solidFill>
                        <a:srgbClr val="8477A9">
                          <a:alpha val="0"/>
                        </a:srgbClr>
                      </a:solidFill>
                    </a:ln>
                    <a:solidFill>
                      <a:srgbClr val="C19F3F"/>
                    </a:solidFill>
                    <a:latin typeface="나눔스퀘어 ExtraBold" panose="020B0600000101010101" pitchFamily="50" charset="-127"/>
                    <a:ea typeface="나눔스퀘어 ExtraBold" panose="020B0600000101010101" pitchFamily="50" charset="-127"/>
                  </a:rPr>
                  <a:t>%</a:t>
                </a:r>
                <a:endParaRPr lang="ko-KR" altLang="en-US" sz="1400" dirty="0">
                  <a:ln>
                    <a:solidFill>
                      <a:srgbClr val="8477A9">
                        <a:alpha val="0"/>
                      </a:srgbClr>
                    </a:solidFill>
                  </a:ln>
                  <a:solidFill>
                    <a:srgbClr val="C19F3F"/>
                  </a:solidFill>
                  <a:latin typeface="나눔스퀘어 Bold" panose="020B0600000101010101" pitchFamily="50" charset="-127"/>
                  <a:ea typeface="나눔스퀘어 Bold" panose="020B0600000101010101" pitchFamily="50" charset="-127"/>
                </a:endParaRPr>
              </a:p>
            </p:txBody>
          </p:sp>
        </p:grpSp>
        <p:sp>
          <p:nvSpPr>
            <p:cNvPr id="19" name="자유형: 도형 87">
              <a:extLst>
                <a:ext uri="{FF2B5EF4-FFF2-40B4-BE49-F238E27FC236}">
                  <a16:creationId xmlns:a16="http://schemas.microsoft.com/office/drawing/2014/main" id="{89367396-E892-414E-8647-7C8728B68502}"/>
                </a:ext>
              </a:extLst>
            </p:cNvPr>
            <p:cNvSpPr/>
            <p:nvPr/>
          </p:nvSpPr>
          <p:spPr>
            <a:xfrm flipV="1">
              <a:off x="1833563" y="3352305"/>
              <a:ext cx="1422375" cy="184664"/>
            </a:xfrm>
            <a:custGeom>
              <a:avLst/>
              <a:gdLst>
                <a:gd name="connsiteX0" fmla="*/ 0 w 1647825"/>
                <a:gd name="connsiteY0" fmla="*/ 466725 h 466725"/>
                <a:gd name="connsiteX1" fmla="*/ 1647825 w 1647825"/>
                <a:gd name="connsiteY1" fmla="*/ 466725 h 466725"/>
                <a:gd name="connsiteX2" fmla="*/ 1647825 w 1647825"/>
                <a:gd name="connsiteY2" fmla="*/ 0 h 466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47825" h="466725">
                  <a:moveTo>
                    <a:pt x="0" y="466725"/>
                  </a:moveTo>
                  <a:lnTo>
                    <a:pt x="1647825" y="466725"/>
                  </a:lnTo>
                  <a:lnTo>
                    <a:pt x="1647825" y="0"/>
                  </a:lnTo>
                </a:path>
              </a:pathLst>
            </a:custGeom>
            <a:noFill/>
            <a:ln cap="rnd">
              <a:solidFill>
                <a:srgbClr val="C19F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grpSp>
          <p:nvGrpSpPr>
            <p:cNvPr id="20" name="그룹 19">
              <a:extLst>
                <a:ext uri="{FF2B5EF4-FFF2-40B4-BE49-F238E27FC236}">
                  <a16:creationId xmlns:a16="http://schemas.microsoft.com/office/drawing/2014/main" id="{6131A81F-5166-457C-9A00-625E48B97F98}"/>
                </a:ext>
              </a:extLst>
            </p:cNvPr>
            <p:cNvGrpSpPr/>
            <p:nvPr/>
          </p:nvGrpSpPr>
          <p:grpSpPr>
            <a:xfrm>
              <a:off x="1271750" y="5304628"/>
              <a:ext cx="2125158" cy="462449"/>
              <a:chOff x="5747255" y="4135530"/>
              <a:chExt cx="2125158" cy="462449"/>
            </a:xfrm>
          </p:grpSpPr>
          <p:sp>
            <p:nvSpPr>
              <p:cNvPr id="22" name="직사각형 21">
                <a:extLst>
                  <a:ext uri="{FF2B5EF4-FFF2-40B4-BE49-F238E27FC236}">
                    <a16:creationId xmlns:a16="http://schemas.microsoft.com/office/drawing/2014/main" id="{304FEB55-FD9C-49B2-BDF3-AE0059AEC83B}"/>
                  </a:ext>
                </a:extLst>
              </p:cNvPr>
              <p:cNvSpPr/>
              <p:nvPr/>
            </p:nvSpPr>
            <p:spPr>
              <a:xfrm>
                <a:off x="5747255" y="4135530"/>
                <a:ext cx="2125158" cy="184666"/>
              </a:xfrm>
              <a:prstGeom prst="rect">
                <a:avLst/>
              </a:prstGeom>
            </p:spPr>
            <p:txBody>
              <a:bodyPr wrap="square" lIns="0" tIns="0" rIns="0" bIns="0" anchor="ctr" anchorCtr="0">
                <a:spAutoFit/>
              </a:bodyPr>
              <a:lstStyle/>
              <a:p>
                <a:pPr>
                  <a:spcBef>
                    <a:spcPts val="400"/>
                  </a:spcBef>
                  <a:buClr>
                    <a:srgbClr val="004483"/>
                  </a:buClr>
                </a:pPr>
                <a:r>
                  <a:rPr lang="ko-KR" altLang="en-US" sz="1200" dirty="0">
                    <a:ln>
                      <a:solidFill>
                        <a:srgbClr val="8477A9">
                          <a:alpha val="0"/>
                        </a:srgbClr>
                      </a:solidFill>
                    </a:ln>
                    <a:solidFill>
                      <a:srgbClr val="141414"/>
                    </a:solidFill>
                    <a:latin typeface="나눔스퀘어 ExtraBold" panose="020B0600000101010101" pitchFamily="50" charset="-127"/>
                    <a:ea typeface="나눔스퀘어 ExtraBold" panose="020B0600000101010101" pitchFamily="50" charset="-127"/>
                  </a:rPr>
                  <a:t>높은 </a:t>
                </a:r>
                <a:r>
                  <a:rPr lang="ko-KR" altLang="en-US" sz="1200" dirty="0" err="1">
                    <a:ln>
                      <a:solidFill>
                        <a:srgbClr val="8477A9">
                          <a:alpha val="0"/>
                        </a:srgbClr>
                      </a:solidFill>
                    </a:ln>
                    <a:solidFill>
                      <a:srgbClr val="141414"/>
                    </a:solidFill>
                    <a:latin typeface="나눔스퀘어 ExtraBold" panose="020B0600000101010101" pitchFamily="50" charset="-127"/>
                    <a:ea typeface="나눔스퀘어 ExtraBold" panose="020B0600000101010101" pitchFamily="50" charset="-127"/>
                  </a:rPr>
                  <a:t>취업율</a:t>
                </a:r>
                <a:endParaRPr lang="ko-KR" altLang="en-US" sz="1200" dirty="0">
                  <a:ln>
                    <a:solidFill>
                      <a:srgbClr val="8477A9">
                        <a:alpha val="0"/>
                      </a:srgbClr>
                    </a:solidFill>
                  </a:ln>
                  <a:solidFill>
                    <a:srgbClr val="141414"/>
                  </a:solidFill>
                  <a:latin typeface="나눔스퀘어 Bold" panose="020B0600000101010101" pitchFamily="50" charset="-127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23" name="직사각형 22">
                <a:extLst>
                  <a:ext uri="{FF2B5EF4-FFF2-40B4-BE49-F238E27FC236}">
                    <a16:creationId xmlns:a16="http://schemas.microsoft.com/office/drawing/2014/main" id="{0428AAC0-C8F5-4412-A881-BF70368C6C12}"/>
                  </a:ext>
                </a:extLst>
              </p:cNvPr>
              <p:cNvSpPr/>
              <p:nvPr/>
            </p:nvSpPr>
            <p:spPr>
              <a:xfrm>
                <a:off x="5747255" y="4290202"/>
                <a:ext cx="824995" cy="307777"/>
              </a:xfrm>
              <a:prstGeom prst="rect">
                <a:avLst/>
              </a:prstGeom>
            </p:spPr>
            <p:txBody>
              <a:bodyPr wrap="square" lIns="0" tIns="0" rIns="0" bIns="0" anchor="ctr" anchorCtr="0">
                <a:spAutoFit/>
              </a:bodyPr>
              <a:lstStyle/>
              <a:p>
                <a:pPr>
                  <a:spcBef>
                    <a:spcPts val="400"/>
                  </a:spcBef>
                  <a:buClr>
                    <a:srgbClr val="004483"/>
                  </a:buClr>
                </a:pPr>
                <a:r>
                  <a:rPr lang="en-US" altLang="ko-KR" sz="2000" dirty="0">
                    <a:ln>
                      <a:solidFill>
                        <a:srgbClr val="8477A9">
                          <a:alpha val="0"/>
                        </a:srgbClr>
                      </a:solidFill>
                    </a:ln>
                    <a:solidFill>
                      <a:srgbClr val="6FBD43"/>
                    </a:solidFill>
                    <a:latin typeface="나눔스퀘어 ExtraBold" panose="020B0600000101010101" pitchFamily="50" charset="-127"/>
                    <a:ea typeface="나눔스퀘어 ExtraBold" panose="020B0600000101010101" pitchFamily="50" charset="-127"/>
                  </a:rPr>
                  <a:t>32</a:t>
                </a:r>
                <a:r>
                  <a:rPr lang="en-US" altLang="ko-KR" sz="1400" dirty="0">
                    <a:ln>
                      <a:solidFill>
                        <a:srgbClr val="8477A9">
                          <a:alpha val="0"/>
                        </a:srgbClr>
                      </a:solidFill>
                    </a:ln>
                    <a:solidFill>
                      <a:srgbClr val="6FBD43"/>
                    </a:solidFill>
                    <a:latin typeface="나눔스퀘어 ExtraBold" panose="020B0600000101010101" pitchFamily="50" charset="-127"/>
                    <a:ea typeface="나눔스퀘어 ExtraBold" panose="020B0600000101010101" pitchFamily="50" charset="-127"/>
                  </a:rPr>
                  <a:t>%</a:t>
                </a:r>
                <a:endParaRPr lang="ko-KR" altLang="en-US" sz="1400" dirty="0">
                  <a:ln>
                    <a:solidFill>
                      <a:srgbClr val="8477A9">
                        <a:alpha val="0"/>
                      </a:srgbClr>
                    </a:solidFill>
                  </a:ln>
                  <a:solidFill>
                    <a:srgbClr val="6FBD43"/>
                  </a:solidFill>
                  <a:latin typeface="나눔스퀘어 Bold" panose="020B0600000101010101" pitchFamily="50" charset="-127"/>
                  <a:ea typeface="나눔스퀘어 Bold" panose="020B0600000101010101" pitchFamily="50" charset="-127"/>
                </a:endParaRPr>
              </a:p>
            </p:txBody>
          </p:sp>
        </p:grpSp>
        <p:sp>
          <p:nvSpPr>
            <p:cNvPr id="21" name="자유형: 도형 91">
              <a:extLst>
                <a:ext uri="{FF2B5EF4-FFF2-40B4-BE49-F238E27FC236}">
                  <a16:creationId xmlns:a16="http://schemas.microsoft.com/office/drawing/2014/main" id="{051EF8DA-7D66-4F62-8618-8E8F447C8EA0}"/>
                </a:ext>
              </a:extLst>
            </p:cNvPr>
            <p:cNvSpPr/>
            <p:nvPr/>
          </p:nvSpPr>
          <p:spPr>
            <a:xfrm>
              <a:off x="1833563" y="5406361"/>
              <a:ext cx="1963737" cy="277785"/>
            </a:xfrm>
            <a:custGeom>
              <a:avLst/>
              <a:gdLst>
                <a:gd name="connsiteX0" fmla="*/ 0 w 1647825"/>
                <a:gd name="connsiteY0" fmla="*/ 466725 h 466725"/>
                <a:gd name="connsiteX1" fmla="*/ 1647825 w 1647825"/>
                <a:gd name="connsiteY1" fmla="*/ 466725 h 466725"/>
                <a:gd name="connsiteX2" fmla="*/ 1647825 w 1647825"/>
                <a:gd name="connsiteY2" fmla="*/ 0 h 466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47825" h="466725">
                  <a:moveTo>
                    <a:pt x="0" y="466725"/>
                  </a:moveTo>
                  <a:lnTo>
                    <a:pt x="1647825" y="466725"/>
                  </a:lnTo>
                  <a:lnTo>
                    <a:pt x="1647825" y="0"/>
                  </a:lnTo>
                </a:path>
              </a:pathLst>
            </a:custGeom>
            <a:noFill/>
            <a:ln cap="rnd">
              <a:solidFill>
                <a:srgbClr val="6FBD4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40562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눈금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1612</TotalTime>
  <Words>930</Words>
  <Application>Microsoft Office PowerPoint</Application>
  <PresentationFormat>화면 슬라이드 쇼(4:3)</PresentationFormat>
  <Paragraphs>288</Paragraphs>
  <Slides>25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25</vt:i4>
      </vt:variant>
    </vt:vector>
  </HeadingPairs>
  <TitlesOfParts>
    <vt:vector size="36" baseType="lpstr">
      <vt:lpstr>HY견고딕</vt:lpstr>
      <vt:lpstr>HY중고딕</vt:lpstr>
      <vt:lpstr>나눔스퀘어</vt:lpstr>
      <vt:lpstr>나눔스퀘어 Bold</vt:lpstr>
      <vt:lpstr>나눔스퀘어 ExtraBold</vt:lpstr>
      <vt:lpstr>맑은 고딕</vt:lpstr>
      <vt:lpstr>Arial</vt:lpstr>
      <vt:lpstr>Franklin Gothic Medium</vt:lpstr>
      <vt:lpstr>Wingdings</vt:lpstr>
      <vt:lpstr>Office 테마</vt:lpstr>
      <vt:lpstr>디자인 사용자 지정</vt:lpstr>
      <vt:lpstr>2020 새내기 전공 안내서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감사합니다  Q &amp; A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JJoo</dc:creator>
  <cp:lastModifiedBy>Windows 사용자</cp:lastModifiedBy>
  <cp:revision>175</cp:revision>
  <dcterms:created xsi:type="dcterms:W3CDTF">2014-02-05T06:36:32Z</dcterms:created>
  <dcterms:modified xsi:type="dcterms:W3CDTF">2019-11-22T01:05:04Z</dcterms:modified>
</cp:coreProperties>
</file>